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57" r:id="rId2"/>
  </p:sldMasterIdLst>
  <p:notesMasterIdLst>
    <p:notesMasterId r:id="rId31"/>
  </p:notesMasterIdLst>
  <p:sldIdLst>
    <p:sldId id="517" r:id="rId3"/>
    <p:sldId id="403" r:id="rId4"/>
    <p:sldId id="468" r:id="rId5"/>
    <p:sldId id="474" r:id="rId6"/>
    <p:sldId id="406" r:id="rId7"/>
    <p:sldId id="518" r:id="rId8"/>
    <p:sldId id="519" r:id="rId9"/>
    <p:sldId id="432"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7" r:id="rId25"/>
    <p:sldId id="538" r:id="rId26"/>
    <p:sldId id="539" r:id="rId27"/>
    <p:sldId id="534" r:id="rId28"/>
    <p:sldId id="535" r:id="rId29"/>
    <p:sldId id="53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C58"/>
    <a:srgbClr val="428F89"/>
    <a:srgbClr val="A9D7D4"/>
    <a:srgbClr val="B9B9B9"/>
    <a:srgbClr val="C4B6D4"/>
    <a:srgbClr val="99CC00"/>
    <a:srgbClr val="A1AFCB"/>
    <a:srgbClr val="80C687"/>
    <a:srgbClr val="663300"/>
    <a:srgbClr val="C4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4660"/>
  </p:normalViewPr>
  <p:slideViewPr>
    <p:cSldViewPr>
      <p:cViewPr varScale="1">
        <p:scale>
          <a:sx n="73" d="100"/>
          <a:sy n="73" d="100"/>
        </p:scale>
        <p:origin x="70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2FC87-511C-47C0-9CF7-2CFDCB224C23}" type="doc">
      <dgm:prSet loTypeId="urn:microsoft.com/office/officeart/2005/8/layout/vList5" loCatId="list" qsTypeId="urn:microsoft.com/office/officeart/2005/8/quickstyle/3d4" qsCatId="3D" csTypeId="urn:microsoft.com/office/officeart/2005/8/colors/colorful1#1" csCatId="colorful" phldr="1"/>
      <dgm:spPr/>
      <dgm:t>
        <a:bodyPr/>
        <a:lstStyle/>
        <a:p>
          <a:endParaRPr lang="en-US"/>
        </a:p>
      </dgm:t>
    </dgm:pt>
    <dgm:pt modelId="{18A12707-7FA3-4770-B305-AD5B8CCA4BB6}">
      <dgm:prSet/>
      <dgm:spPr>
        <a:xfrm>
          <a:off x="1375" y="1988"/>
          <a:ext cx="2816648" cy="869612"/>
        </a:xfrm>
        <a:prstGeom prst="roundRect">
          <a:avLst/>
        </a:prstGeom>
        <a:solidFill>
          <a:srgbClr val="A9D7D4"/>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ea typeface="+mn-ea"/>
              <a:cs typeface="+mn-cs"/>
            </a:rPr>
            <a:t>Specific </a:t>
          </a:r>
          <a:endParaRPr lang="tr-TR" b="1" dirty="0">
            <a:solidFill>
              <a:srgbClr val="4F81BD">
                <a:lumMod val="50000"/>
              </a:srgbClr>
            </a:solidFill>
            <a:latin typeface="Century Schoolbook" pitchFamily="18" charset="0"/>
            <a:ea typeface="+mn-ea"/>
            <a:cs typeface="Simplified Arabic" pitchFamily="2" charset="-78"/>
          </a:endParaRPr>
        </a:p>
      </dgm:t>
    </dgm:pt>
    <dgm:pt modelId="{4D6A4B85-E474-46FF-9B0E-2556A1445634}" type="parTrans" cxnId="{E5E84FF2-90C7-495B-B566-E0241D278BE4}">
      <dgm:prSet/>
      <dgm:spPr/>
      <dgm:t>
        <a:bodyPr/>
        <a:lstStyle/>
        <a:p>
          <a:endParaRPr lang="en-US" b="1">
            <a:solidFill>
              <a:schemeClr val="accent1">
                <a:lumMod val="50000"/>
              </a:schemeClr>
            </a:solidFill>
          </a:endParaRPr>
        </a:p>
      </dgm:t>
    </dgm:pt>
    <dgm:pt modelId="{2B4A0451-E0A0-4776-B592-9377BD2B3824}" type="sibTrans" cxnId="{E5E84FF2-90C7-495B-B566-E0241D278BE4}">
      <dgm:prSet/>
      <dgm:spPr/>
      <dgm:t>
        <a:bodyPr/>
        <a:lstStyle/>
        <a:p>
          <a:endParaRPr lang="en-US" b="1">
            <a:solidFill>
              <a:schemeClr val="accent1">
                <a:lumMod val="50000"/>
              </a:schemeClr>
            </a:solidFill>
          </a:endParaRPr>
        </a:p>
      </dgm:t>
    </dgm:pt>
    <dgm:pt modelId="{611564F7-202E-462D-BA1F-C7D5C1134227}">
      <dgm:prSet/>
      <dgm:spPr>
        <a:xfrm>
          <a:off x="1375" y="915082"/>
          <a:ext cx="2816648" cy="869612"/>
        </a:xfrm>
        <a:prstGeom prst="roundRect">
          <a:avLst/>
        </a:prstGeo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0">
            <a:buNone/>
          </a:pPr>
          <a:r>
            <a:rPr lang="tr-TR" b="1">
              <a:solidFill>
                <a:srgbClr val="4F81BD">
                  <a:lumMod val="50000"/>
                </a:srgbClr>
              </a:solidFill>
              <a:latin typeface="Century Schoolbook" pitchFamily="18" charset="0"/>
              <a:ea typeface="+mn-ea"/>
              <a:cs typeface="+mn-cs"/>
            </a:rPr>
            <a:t>Measurable  </a:t>
          </a:r>
          <a:endParaRPr lang="tr-TR" b="1" dirty="0">
            <a:solidFill>
              <a:srgbClr val="4F81BD">
                <a:lumMod val="50000"/>
              </a:srgbClr>
            </a:solidFill>
            <a:latin typeface="Century Schoolbook" pitchFamily="18" charset="0"/>
            <a:ea typeface="+mn-ea"/>
            <a:cs typeface="Simplified Arabic" pitchFamily="2" charset="-78"/>
          </a:endParaRPr>
        </a:p>
      </dgm:t>
    </dgm:pt>
    <dgm:pt modelId="{37E6DE0D-D7A6-4075-AAA8-8336EFBF881F}" type="parTrans" cxnId="{28C3FA34-B77C-4394-8D9B-68CE2189ACEE}">
      <dgm:prSet/>
      <dgm:spPr/>
      <dgm:t>
        <a:bodyPr/>
        <a:lstStyle/>
        <a:p>
          <a:endParaRPr lang="en-US" b="1">
            <a:solidFill>
              <a:schemeClr val="accent1">
                <a:lumMod val="50000"/>
              </a:schemeClr>
            </a:solidFill>
          </a:endParaRPr>
        </a:p>
      </dgm:t>
    </dgm:pt>
    <dgm:pt modelId="{C780CDEF-BA9A-45CC-9AE3-132A38D20FF1}" type="sibTrans" cxnId="{28C3FA34-B77C-4394-8D9B-68CE2189ACEE}">
      <dgm:prSet/>
      <dgm:spPr/>
      <dgm:t>
        <a:bodyPr/>
        <a:lstStyle/>
        <a:p>
          <a:endParaRPr lang="en-US" b="1">
            <a:solidFill>
              <a:schemeClr val="accent1">
                <a:lumMod val="50000"/>
              </a:schemeClr>
            </a:solidFill>
          </a:endParaRPr>
        </a:p>
      </dgm:t>
    </dgm:pt>
    <dgm:pt modelId="{27500249-F13E-48AE-9293-2C94AE214BBF}">
      <dgm:prSet/>
      <dgm:spPr>
        <a:xfrm>
          <a:off x="1375" y="1828175"/>
          <a:ext cx="2816648" cy="869612"/>
        </a:xfrm>
        <a:prstGeom prst="roundRect">
          <a:avLst/>
        </a:prstGeom>
        <a:solidFill>
          <a:schemeClr val="accent3">
            <a:lumMod val="7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dirty="0">
              <a:solidFill>
                <a:srgbClr val="4F81BD">
                  <a:lumMod val="50000"/>
                </a:srgbClr>
              </a:solidFill>
              <a:latin typeface="Century Schoolbook" pitchFamily="18" charset="0"/>
              <a:ea typeface="+mn-ea"/>
              <a:cs typeface="+mn-cs"/>
            </a:rPr>
            <a:t>Achievable  </a:t>
          </a:r>
          <a:endParaRPr lang="tr-TR" b="1" dirty="0">
            <a:solidFill>
              <a:srgbClr val="4F81BD">
                <a:lumMod val="50000"/>
              </a:srgbClr>
            </a:solidFill>
            <a:latin typeface="Century Schoolbook" pitchFamily="18" charset="0"/>
            <a:ea typeface="+mn-ea"/>
            <a:cs typeface="Simplified Arabic" pitchFamily="2" charset="-78"/>
          </a:endParaRPr>
        </a:p>
      </dgm:t>
    </dgm:pt>
    <dgm:pt modelId="{287AA1D2-E98E-4CDD-AB53-030F6C632784}" type="parTrans" cxnId="{FE4976ED-8CC8-4138-BD65-90F3968F8B40}">
      <dgm:prSet/>
      <dgm:spPr/>
      <dgm:t>
        <a:bodyPr/>
        <a:lstStyle/>
        <a:p>
          <a:endParaRPr lang="en-US" b="1">
            <a:solidFill>
              <a:schemeClr val="accent1">
                <a:lumMod val="50000"/>
              </a:schemeClr>
            </a:solidFill>
          </a:endParaRPr>
        </a:p>
      </dgm:t>
    </dgm:pt>
    <dgm:pt modelId="{879C9DDE-1159-4D68-816C-DC51D2FDCEB1}" type="sibTrans" cxnId="{FE4976ED-8CC8-4138-BD65-90F3968F8B40}">
      <dgm:prSet/>
      <dgm:spPr/>
      <dgm:t>
        <a:bodyPr/>
        <a:lstStyle/>
        <a:p>
          <a:endParaRPr lang="en-US" b="1">
            <a:solidFill>
              <a:schemeClr val="accent1">
                <a:lumMod val="50000"/>
              </a:schemeClr>
            </a:solidFill>
          </a:endParaRPr>
        </a:p>
      </dgm:t>
    </dgm:pt>
    <dgm:pt modelId="{2546B0AC-52B8-49F9-BB4D-0831577A842D}">
      <dgm:prSet/>
      <dgm:spPr>
        <a:xfrm>
          <a:off x="1375" y="2741268"/>
          <a:ext cx="2816648" cy="869612"/>
        </a:xfrm>
        <a:prstGeom prst="roundRect">
          <a:avLst/>
        </a:prstGeom>
        <a:solidFill>
          <a:schemeClr val="bg2">
            <a:lumMod val="2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a:solidFill>
                <a:srgbClr val="4F81BD">
                  <a:lumMod val="50000"/>
                </a:srgbClr>
              </a:solidFill>
              <a:latin typeface="Century Schoolbook" pitchFamily="18" charset="0"/>
              <a:ea typeface="+mn-ea"/>
              <a:cs typeface="+mn-cs"/>
            </a:rPr>
            <a:t>Relevant  </a:t>
          </a:r>
          <a:endParaRPr lang="tr-TR" b="1" dirty="0">
            <a:solidFill>
              <a:srgbClr val="4F81BD">
                <a:lumMod val="50000"/>
              </a:srgbClr>
            </a:solidFill>
            <a:latin typeface="Century Schoolbook" pitchFamily="18" charset="0"/>
            <a:ea typeface="+mn-ea"/>
            <a:cs typeface="Simplified Arabic" pitchFamily="2" charset="-78"/>
          </a:endParaRPr>
        </a:p>
      </dgm:t>
    </dgm:pt>
    <dgm:pt modelId="{797425E2-1FB9-474B-97D4-0DC333A7B85D}" type="parTrans" cxnId="{97306223-48D6-4A53-8743-147842C098B7}">
      <dgm:prSet/>
      <dgm:spPr/>
      <dgm:t>
        <a:bodyPr/>
        <a:lstStyle/>
        <a:p>
          <a:endParaRPr lang="en-US" b="1">
            <a:solidFill>
              <a:schemeClr val="accent1">
                <a:lumMod val="50000"/>
              </a:schemeClr>
            </a:solidFill>
          </a:endParaRPr>
        </a:p>
      </dgm:t>
    </dgm:pt>
    <dgm:pt modelId="{125372DD-CD70-4FC4-BF86-99E594FBBFE8}" type="sibTrans" cxnId="{97306223-48D6-4A53-8743-147842C098B7}">
      <dgm:prSet/>
      <dgm:spPr/>
      <dgm:t>
        <a:bodyPr/>
        <a:lstStyle/>
        <a:p>
          <a:endParaRPr lang="en-US" b="1">
            <a:solidFill>
              <a:schemeClr val="accent1">
                <a:lumMod val="50000"/>
              </a:schemeClr>
            </a:solidFill>
          </a:endParaRPr>
        </a:p>
      </dgm:t>
    </dgm:pt>
    <dgm:pt modelId="{D90BA4B0-E251-4B1B-BD5C-AD5705DDF099}">
      <dgm:prSet/>
      <dgm:spPr>
        <a:xfrm>
          <a:off x="1375" y="3654361"/>
          <a:ext cx="2816648" cy="869612"/>
        </a:xfrm>
        <a:prstGeom prst="roundRect">
          <a:avLst/>
        </a:prstGeom>
        <a:solidFill>
          <a:schemeClr val="bg1">
            <a:lumMod val="65000"/>
          </a:schemeClr>
        </a:solidFill>
        <a:ln>
          <a:noFill/>
        </a:ln>
        <a:effectLst/>
        <a:scene3d>
          <a:camera prst="orthographicFront"/>
          <a:lightRig rig="chilly" dir="t"/>
        </a:scene3d>
        <a:sp3d prstMaterial="translucentPowder">
          <a:bevelT w="127000" h="25400" prst="softRound"/>
        </a:sp3d>
      </dgm:spPr>
      <dgm:t>
        <a:bodyPr/>
        <a:lstStyle/>
        <a:p>
          <a:pPr rtl="0">
            <a:buNone/>
          </a:pPr>
          <a:r>
            <a:rPr lang="tr-TR" b="1">
              <a:solidFill>
                <a:srgbClr val="4F81BD">
                  <a:lumMod val="50000"/>
                </a:srgbClr>
              </a:solidFill>
              <a:latin typeface="Century Schoolbook" pitchFamily="18" charset="0"/>
              <a:ea typeface="+mn-ea"/>
              <a:cs typeface="+mn-cs"/>
            </a:rPr>
            <a:t>Time-bound</a:t>
          </a:r>
          <a:endParaRPr lang="tr-TR" b="1" dirty="0">
            <a:solidFill>
              <a:srgbClr val="4F81BD">
                <a:lumMod val="50000"/>
              </a:srgbClr>
            </a:solidFill>
            <a:latin typeface="Century Schoolbook" pitchFamily="18" charset="0"/>
            <a:ea typeface="+mn-ea"/>
            <a:cs typeface="Simplified Arabic" pitchFamily="2" charset="-78"/>
          </a:endParaRPr>
        </a:p>
      </dgm:t>
    </dgm:pt>
    <dgm:pt modelId="{D531DCE2-DA53-441D-8C2D-DAC325D64C62}" type="parTrans" cxnId="{22AEF31B-BFA3-4983-8B59-D54829202B44}">
      <dgm:prSet/>
      <dgm:spPr/>
      <dgm:t>
        <a:bodyPr/>
        <a:lstStyle/>
        <a:p>
          <a:endParaRPr lang="en-US" b="1">
            <a:solidFill>
              <a:schemeClr val="accent1">
                <a:lumMod val="50000"/>
              </a:schemeClr>
            </a:solidFill>
          </a:endParaRPr>
        </a:p>
      </dgm:t>
    </dgm:pt>
    <dgm:pt modelId="{361FC6AB-1FBD-411F-8527-86EF20E4B453}" type="sibTrans" cxnId="{22AEF31B-BFA3-4983-8B59-D54829202B44}">
      <dgm:prSet/>
      <dgm:spPr/>
      <dgm:t>
        <a:bodyPr/>
        <a:lstStyle/>
        <a:p>
          <a:endParaRPr lang="en-US" b="1">
            <a:solidFill>
              <a:schemeClr val="accent1">
                <a:lumMod val="50000"/>
              </a:schemeClr>
            </a:solidFill>
          </a:endParaRPr>
        </a:p>
      </dgm:t>
    </dgm:pt>
    <dgm:pt modelId="{395319B9-A3AC-4CFE-8096-348A5694C65B}" type="pres">
      <dgm:prSet presAssocID="{33A2FC87-511C-47C0-9CF7-2CFDCB224C23}" presName="Name0" presStyleCnt="0">
        <dgm:presLayoutVars>
          <dgm:dir/>
          <dgm:animLvl val="lvl"/>
          <dgm:resizeHandles val="exact"/>
        </dgm:presLayoutVars>
      </dgm:prSet>
      <dgm:spPr/>
      <dgm:t>
        <a:bodyPr/>
        <a:lstStyle/>
        <a:p>
          <a:endParaRPr lang="en-US"/>
        </a:p>
      </dgm:t>
    </dgm:pt>
    <dgm:pt modelId="{CBF620CC-783A-471F-B039-BE99F459DF14}" type="pres">
      <dgm:prSet presAssocID="{18A12707-7FA3-4770-B305-AD5B8CCA4BB6}" presName="linNode" presStyleCnt="0"/>
      <dgm:spPr/>
    </dgm:pt>
    <dgm:pt modelId="{743FB126-BAC4-4220-9616-DAFC7587CEFE}" type="pres">
      <dgm:prSet presAssocID="{18A12707-7FA3-4770-B305-AD5B8CCA4BB6}" presName="parentText" presStyleLbl="node1" presStyleIdx="0" presStyleCnt="5" custScaleX="277778" custLinFactNeighborX="82651" custLinFactNeighborY="-8991">
        <dgm:presLayoutVars>
          <dgm:chMax val="1"/>
          <dgm:bulletEnabled val="1"/>
        </dgm:presLayoutVars>
      </dgm:prSet>
      <dgm:spPr/>
      <dgm:t>
        <a:bodyPr/>
        <a:lstStyle/>
        <a:p>
          <a:endParaRPr lang="en-US"/>
        </a:p>
      </dgm:t>
    </dgm:pt>
    <dgm:pt modelId="{75CC08BE-FCAF-49F7-927D-5B2B6D11AE12}" type="pres">
      <dgm:prSet presAssocID="{2B4A0451-E0A0-4776-B592-9377BD2B3824}" presName="sp" presStyleCnt="0"/>
      <dgm:spPr/>
    </dgm:pt>
    <dgm:pt modelId="{4BC0B73B-3B4E-4C68-BE24-A61469C0674B}" type="pres">
      <dgm:prSet presAssocID="{611564F7-202E-462D-BA1F-C7D5C1134227}" presName="linNode" presStyleCnt="0"/>
      <dgm:spPr/>
    </dgm:pt>
    <dgm:pt modelId="{05A3F662-BAB1-4760-A755-1D0C7F2DDA6F}" type="pres">
      <dgm:prSet presAssocID="{611564F7-202E-462D-BA1F-C7D5C1134227}" presName="parentText" presStyleLbl="node1" presStyleIdx="1" presStyleCnt="5" custScaleX="277778">
        <dgm:presLayoutVars>
          <dgm:chMax val="1"/>
          <dgm:bulletEnabled val="1"/>
        </dgm:presLayoutVars>
      </dgm:prSet>
      <dgm:spPr/>
      <dgm:t>
        <a:bodyPr/>
        <a:lstStyle/>
        <a:p>
          <a:endParaRPr lang="en-US"/>
        </a:p>
      </dgm:t>
    </dgm:pt>
    <dgm:pt modelId="{1704079D-9EE3-476E-B897-0EA6CF175476}" type="pres">
      <dgm:prSet presAssocID="{C780CDEF-BA9A-45CC-9AE3-132A38D20FF1}" presName="sp" presStyleCnt="0"/>
      <dgm:spPr/>
    </dgm:pt>
    <dgm:pt modelId="{B1880EA5-73C1-40BC-A845-3348AAF56027}" type="pres">
      <dgm:prSet presAssocID="{27500249-F13E-48AE-9293-2C94AE214BBF}" presName="linNode" presStyleCnt="0"/>
      <dgm:spPr/>
    </dgm:pt>
    <dgm:pt modelId="{8BCCF11D-BEED-40D1-9E9A-AA669EA41A57}" type="pres">
      <dgm:prSet presAssocID="{27500249-F13E-48AE-9293-2C94AE214BBF}" presName="parentText" presStyleLbl="node1" presStyleIdx="2" presStyleCnt="5" custScaleX="277778">
        <dgm:presLayoutVars>
          <dgm:chMax val="1"/>
          <dgm:bulletEnabled val="1"/>
        </dgm:presLayoutVars>
      </dgm:prSet>
      <dgm:spPr/>
      <dgm:t>
        <a:bodyPr/>
        <a:lstStyle/>
        <a:p>
          <a:endParaRPr lang="en-US"/>
        </a:p>
      </dgm:t>
    </dgm:pt>
    <dgm:pt modelId="{08128249-394E-4C79-918D-3112523A05B1}" type="pres">
      <dgm:prSet presAssocID="{879C9DDE-1159-4D68-816C-DC51D2FDCEB1}" presName="sp" presStyleCnt="0"/>
      <dgm:spPr/>
    </dgm:pt>
    <dgm:pt modelId="{6597E727-7EA1-4B48-885E-8A35038DBEDC}" type="pres">
      <dgm:prSet presAssocID="{2546B0AC-52B8-49F9-BB4D-0831577A842D}" presName="linNode" presStyleCnt="0"/>
      <dgm:spPr/>
    </dgm:pt>
    <dgm:pt modelId="{B6BF629F-63CA-4C77-A149-7AF55A4B4865}" type="pres">
      <dgm:prSet presAssocID="{2546B0AC-52B8-49F9-BB4D-0831577A842D}" presName="parentText" presStyleLbl="node1" presStyleIdx="3" presStyleCnt="5" custScaleX="277778">
        <dgm:presLayoutVars>
          <dgm:chMax val="1"/>
          <dgm:bulletEnabled val="1"/>
        </dgm:presLayoutVars>
      </dgm:prSet>
      <dgm:spPr/>
      <dgm:t>
        <a:bodyPr/>
        <a:lstStyle/>
        <a:p>
          <a:endParaRPr lang="en-US"/>
        </a:p>
      </dgm:t>
    </dgm:pt>
    <dgm:pt modelId="{3E11C480-D15C-44F4-B448-450C47655BFE}" type="pres">
      <dgm:prSet presAssocID="{125372DD-CD70-4FC4-BF86-99E594FBBFE8}" presName="sp" presStyleCnt="0"/>
      <dgm:spPr/>
    </dgm:pt>
    <dgm:pt modelId="{CF1A220B-2C09-4469-B872-C0098C521542}" type="pres">
      <dgm:prSet presAssocID="{D90BA4B0-E251-4B1B-BD5C-AD5705DDF099}" presName="linNode" presStyleCnt="0"/>
      <dgm:spPr/>
    </dgm:pt>
    <dgm:pt modelId="{DAA33CBA-79F6-468C-AECA-E3706B4F4CFF}" type="pres">
      <dgm:prSet presAssocID="{D90BA4B0-E251-4B1B-BD5C-AD5705DDF099}" presName="parentText" presStyleLbl="node1" presStyleIdx="4" presStyleCnt="5" custScaleX="277778">
        <dgm:presLayoutVars>
          <dgm:chMax val="1"/>
          <dgm:bulletEnabled val="1"/>
        </dgm:presLayoutVars>
      </dgm:prSet>
      <dgm:spPr/>
      <dgm:t>
        <a:bodyPr/>
        <a:lstStyle/>
        <a:p>
          <a:endParaRPr lang="en-US"/>
        </a:p>
      </dgm:t>
    </dgm:pt>
  </dgm:ptLst>
  <dgm:cxnLst>
    <dgm:cxn modelId="{2D29DE81-871D-47A1-9756-9AA2F86F3E66}" type="presOf" srcId="{27500249-F13E-48AE-9293-2C94AE214BBF}" destId="{8BCCF11D-BEED-40D1-9E9A-AA669EA41A57}" srcOrd="0" destOrd="0" presId="urn:microsoft.com/office/officeart/2005/8/layout/vList5"/>
    <dgm:cxn modelId="{22AEF31B-BFA3-4983-8B59-D54829202B44}" srcId="{33A2FC87-511C-47C0-9CF7-2CFDCB224C23}" destId="{D90BA4B0-E251-4B1B-BD5C-AD5705DDF099}" srcOrd="4" destOrd="0" parTransId="{D531DCE2-DA53-441D-8C2D-DAC325D64C62}" sibTransId="{361FC6AB-1FBD-411F-8527-86EF20E4B453}"/>
    <dgm:cxn modelId="{314185EB-A10D-4880-BCE8-A68BE9542E53}" type="presOf" srcId="{D90BA4B0-E251-4B1B-BD5C-AD5705DDF099}" destId="{DAA33CBA-79F6-468C-AECA-E3706B4F4CFF}" srcOrd="0" destOrd="0" presId="urn:microsoft.com/office/officeart/2005/8/layout/vList5"/>
    <dgm:cxn modelId="{014CD12D-C9DA-420B-96F4-3D359052A834}" type="presOf" srcId="{611564F7-202E-462D-BA1F-C7D5C1134227}" destId="{05A3F662-BAB1-4760-A755-1D0C7F2DDA6F}" srcOrd="0" destOrd="0" presId="urn:microsoft.com/office/officeart/2005/8/layout/vList5"/>
    <dgm:cxn modelId="{28C3FA34-B77C-4394-8D9B-68CE2189ACEE}" srcId="{33A2FC87-511C-47C0-9CF7-2CFDCB224C23}" destId="{611564F7-202E-462D-BA1F-C7D5C1134227}" srcOrd="1" destOrd="0" parTransId="{37E6DE0D-D7A6-4075-AAA8-8336EFBF881F}" sibTransId="{C780CDEF-BA9A-45CC-9AE3-132A38D20FF1}"/>
    <dgm:cxn modelId="{A449231E-506A-4DBD-8FDE-A81D7DE26BF5}" type="presOf" srcId="{18A12707-7FA3-4770-B305-AD5B8CCA4BB6}" destId="{743FB126-BAC4-4220-9616-DAFC7587CEFE}" srcOrd="0" destOrd="0" presId="urn:microsoft.com/office/officeart/2005/8/layout/vList5"/>
    <dgm:cxn modelId="{C26E8BF4-7254-42DB-BC00-69CA65E1F1BC}" type="presOf" srcId="{33A2FC87-511C-47C0-9CF7-2CFDCB224C23}" destId="{395319B9-A3AC-4CFE-8096-348A5694C65B}" srcOrd="0" destOrd="0" presId="urn:microsoft.com/office/officeart/2005/8/layout/vList5"/>
    <dgm:cxn modelId="{74191114-C2DA-4030-A5BB-F9168296B772}" type="presOf" srcId="{2546B0AC-52B8-49F9-BB4D-0831577A842D}" destId="{B6BF629F-63CA-4C77-A149-7AF55A4B4865}" srcOrd="0" destOrd="0" presId="urn:microsoft.com/office/officeart/2005/8/layout/vList5"/>
    <dgm:cxn modelId="{FE4976ED-8CC8-4138-BD65-90F3968F8B40}" srcId="{33A2FC87-511C-47C0-9CF7-2CFDCB224C23}" destId="{27500249-F13E-48AE-9293-2C94AE214BBF}" srcOrd="2" destOrd="0" parTransId="{287AA1D2-E98E-4CDD-AB53-030F6C632784}" sibTransId="{879C9DDE-1159-4D68-816C-DC51D2FDCEB1}"/>
    <dgm:cxn modelId="{97306223-48D6-4A53-8743-147842C098B7}" srcId="{33A2FC87-511C-47C0-9CF7-2CFDCB224C23}" destId="{2546B0AC-52B8-49F9-BB4D-0831577A842D}" srcOrd="3" destOrd="0" parTransId="{797425E2-1FB9-474B-97D4-0DC333A7B85D}" sibTransId="{125372DD-CD70-4FC4-BF86-99E594FBBFE8}"/>
    <dgm:cxn modelId="{E5E84FF2-90C7-495B-B566-E0241D278BE4}" srcId="{33A2FC87-511C-47C0-9CF7-2CFDCB224C23}" destId="{18A12707-7FA3-4770-B305-AD5B8CCA4BB6}" srcOrd="0" destOrd="0" parTransId="{4D6A4B85-E474-46FF-9B0E-2556A1445634}" sibTransId="{2B4A0451-E0A0-4776-B592-9377BD2B3824}"/>
    <dgm:cxn modelId="{9235F948-E72E-45D6-B063-8719E5115A70}" type="presParOf" srcId="{395319B9-A3AC-4CFE-8096-348A5694C65B}" destId="{CBF620CC-783A-471F-B039-BE99F459DF14}" srcOrd="0" destOrd="0" presId="urn:microsoft.com/office/officeart/2005/8/layout/vList5"/>
    <dgm:cxn modelId="{D400A6BC-814E-43AD-B964-35DFA3522B94}" type="presParOf" srcId="{CBF620CC-783A-471F-B039-BE99F459DF14}" destId="{743FB126-BAC4-4220-9616-DAFC7587CEFE}" srcOrd="0" destOrd="0" presId="urn:microsoft.com/office/officeart/2005/8/layout/vList5"/>
    <dgm:cxn modelId="{1332D943-DD8D-46CD-9167-92AC344CB540}" type="presParOf" srcId="{395319B9-A3AC-4CFE-8096-348A5694C65B}" destId="{75CC08BE-FCAF-49F7-927D-5B2B6D11AE12}" srcOrd="1" destOrd="0" presId="urn:microsoft.com/office/officeart/2005/8/layout/vList5"/>
    <dgm:cxn modelId="{45999207-89A1-41FD-9D9D-8FFFD9D0D9A6}" type="presParOf" srcId="{395319B9-A3AC-4CFE-8096-348A5694C65B}" destId="{4BC0B73B-3B4E-4C68-BE24-A61469C0674B}" srcOrd="2" destOrd="0" presId="urn:microsoft.com/office/officeart/2005/8/layout/vList5"/>
    <dgm:cxn modelId="{5154F5C5-5DB0-4C87-939A-008410F55762}" type="presParOf" srcId="{4BC0B73B-3B4E-4C68-BE24-A61469C0674B}" destId="{05A3F662-BAB1-4760-A755-1D0C7F2DDA6F}" srcOrd="0" destOrd="0" presId="urn:microsoft.com/office/officeart/2005/8/layout/vList5"/>
    <dgm:cxn modelId="{E9A769CA-8501-4971-9BFD-90C7A98E37D0}" type="presParOf" srcId="{395319B9-A3AC-4CFE-8096-348A5694C65B}" destId="{1704079D-9EE3-476E-B897-0EA6CF175476}" srcOrd="3" destOrd="0" presId="urn:microsoft.com/office/officeart/2005/8/layout/vList5"/>
    <dgm:cxn modelId="{D944BD9D-CD49-404D-A590-3DFFDB86F786}" type="presParOf" srcId="{395319B9-A3AC-4CFE-8096-348A5694C65B}" destId="{B1880EA5-73C1-40BC-A845-3348AAF56027}" srcOrd="4" destOrd="0" presId="urn:microsoft.com/office/officeart/2005/8/layout/vList5"/>
    <dgm:cxn modelId="{6D9E5268-5E9E-49F9-AE24-CAAA6846A3CC}" type="presParOf" srcId="{B1880EA5-73C1-40BC-A845-3348AAF56027}" destId="{8BCCF11D-BEED-40D1-9E9A-AA669EA41A57}" srcOrd="0" destOrd="0" presId="urn:microsoft.com/office/officeart/2005/8/layout/vList5"/>
    <dgm:cxn modelId="{8166F2DD-DCB8-4EE5-B76E-3FCA8E2D6862}" type="presParOf" srcId="{395319B9-A3AC-4CFE-8096-348A5694C65B}" destId="{08128249-394E-4C79-918D-3112523A05B1}" srcOrd="5" destOrd="0" presId="urn:microsoft.com/office/officeart/2005/8/layout/vList5"/>
    <dgm:cxn modelId="{0DA5B8E5-32D6-4ADD-A30F-2BD2D44CA924}" type="presParOf" srcId="{395319B9-A3AC-4CFE-8096-348A5694C65B}" destId="{6597E727-7EA1-4B48-885E-8A35038DBEDC}" srcOrd="6" destOrd="0" presId="urn:microsoft.com/office/officeart/2005/8/layout/vList5"/>
    <dgm:cxn modelId="{6FE170A8-9580-4CBC-90B2-711E7FE8383B}" type="presParOf" srcId="{6597E727-7EA1-4B48-885E-8A35038DBEDC}" destId="{B6BF629F-63CA-4C77-A149-7AF55A4B4865}" srcOrd="0" destOrd="0" presId="urn:microsoft.com/office/officeart/2005/8/layout/vList5"/>
    <dgm:cxn modelId="{B17D43D6-FE5E-4B46-8DB0-E27F5D5FF7A2}" type="presParOf" srcId="{395319B9-A3AC-4CFE-8096-348A5694C65B}" destId="{3E11C480-D15C-44F4-B448-450C47655BFE}" srcOrd="7" destOrd="0" presId="urn:microsoft.com/office/officeart/2005/8/layout/vList5"/>
    <dgm:cxn modelId="{5271A2E5-1A5C-4FCE-95A7-F8727249CA1B}" type="presParOf" srcId="{395319B9-A3AC-4CFE-8096-348A5694C65B}" destId="{CF1A220B-2C09-4469-B872-C0098C521542}" srcOrd="8" destOrd="0" presId="urn:microsoft.com/office/officeart/2005/8/layout/vList5"/>
    <dgm:cxn modelId="{91631D1D-5534-4CE4-9287-9750CF4E9F4B}" type="presParOf" srcId="{CF1A220B-2C09-4469-B872-C0098C521542}" destId="{DAA33CBA-79F6-468C-AECA-E3706B4F4C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AE269-3CF1-47CA-9E54-6F8E41C52512}" type="doc">
      <dgm:prSet loTypeId="urn:microsoft.com/office/officeart/2005/8/layout/chevron2" loCatId="list" qsTypeId="urn:microsoft.com/office/officeart/2005/8/quickstyle/3d4" qsCatId="3D" csTypeId="urn:microsoft.com/office/officeart/2005/8/colors/colorful4" csCatId="colorful" phldr="1"/>
      <dgm:spPr/>
      <dgm:t>
        <a:bodyPr/>
        <a:lstStyle/>
        <a:p>
          <a:endParaRPr lang="en-US"/>
        </a:p>
      </dgm:t>
    </dgm:pt>
    <dgm:pt modelId="{8684A8B1-3989-4274-ADAC-76AFA7A219A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dirty="0" smtClean="0">
              <a:solidFill>
                <a:schemeClr val="accent1">
                  <a:lumMod val="50000"/>
                </a:schemeClr>
              </a:solidFill>
            </a:rPr>
            <a:t>New opportunities for programs such as youth clubs at public schools</a:t>
          </a:r>
          <a:endParaRPr lang="tr-TR" sz="2000" dirty="0">
            <a:solidFill>
              <a:schemeClr val="accent1">
                <a:lumMod val="50000"/>
              </a:schemeClr>
            </a:solidFill>
            <a:cs typeface="Simplified Arabic" pitchFamily="2" charset="-78"/>
          </a:endParaRPr>
        </a:p>
      </dgm:t>
    </dgm:pt>
    <dgm:pt modelId="{1EA09463-F8B5-440A-BDDC-4BA5F7A0F3F7}" type="par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7CA89095-A96C-4889-BA0F-AC517FEE5480}" type="sib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BFB2F77C-5A32-43AD-AC16-AB6BB32A6B42}">
      <dgm:prSet custT="1"/>
      <dgm:spPr/>
      <dgm:t>
        <a:bodyPr/>
        <a:lstStyle/>
        <a:p>
          <a:pPr rtl="1"/>
          <a:endParaRPr lang="en-US" sz="2000" dirty="0">
            <a:solidFill>
              <a:schemeClr val="accent1">
                <a:lumMod val="50000"/>
              </a:schemeClr>
            </a:solidFill>
            <a:cs typeface="Simplified Arabic" pitchFamily="2" charset="-78"/>
          </a:endParaRPr>
        </a:p>
      </dgm:t>
    </dgm:pt>
    <dgm:pt modelId="{98B35B7D-28AC-4E00-85B5-F9059F4473D2}" type="par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9EBE2F5F-C908-45C7-8E9C-57D2A8AC8FD4}" type="sib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87B77668-9F8B-4B63-A3CB-698EAA8DACD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dirty="0" smtClean="0">
              <a:solidFill>
                <a:schemeClr val="accent1">
                  <a:lumMod val="50000"/>
                </a:schemeClr>
              </a:solidFill>
            </a:rPr>
            <a:t>Expanding the scope of work of programs increases the impact</a:t>
          </a:r>
          <a:endParaRPr lang="tr-TR" sz="2000" dirty="0">
            <a:solidFill>
              <a:schemeClr val="accent1">
                <a:lumMod val="50000"/>
              </a:schemeClr>
            </a:solidFill>
            <a:cs typeface="Simplified Arabic" pitchFamily="2" charset="-78"/>
          </a:endParaRPr>
        </a:p>
      </dgm:t>
    </dgm:pt>
    <dgm:pt modelId="{6A8C79E9-51A4-4D26-918E-5E85176C7F56}" type="par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1B9BF2D7-AAF7-467F-B082-4EED11FFF473}" type="sib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E167881A-CFA0-41AC-9CEC-1B81D079F342}">
      <dgm:prSet custT="1"/>
      <dgm:spPr/>
      <dgm:t>
        <a:bodyPr/>
        <a:lstStyle/>
        <a:p>
          <a:pPr rtl="1"/>
          <a:endParaRPr lang="en-US" sz="2000" dirty="0">
            <a:solidFill>
              <a:schemeClr val="accent1">
                <a:lumMod val="50000"/>
              </a:schemeClr>
            </a:solidFill>
            <a:cs typeface="Simplified Arabic" pitchFamily="2" charset="-78"/>
          </a:endParaRPr>
        </a:p>
      </dgm:t>
    </dgm:pt>
    <dgm:pt modelId="{398ABF93-82A7-4C16-9F7C-0C51D90F01AB}" type="par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819FC8A-ECF1-4172-AE74-308D45000498}" type="sib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907F9DA-9875-49C1-9F3C-3ABEF7A813D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000" dirty="0" smtClean="0">
              <a:solidFill>
                <a:schemeClr val="accent1">
                  <a:lumMod val="50000"/>
                </a:schemeClr>
              </a:solidFill>
            </a:rPr>
            <a:t>Facilitates the implementation process by providing legal legitimacy to the activities</a:t>
          </a:r>
          <a:endParaRPr lang="tr-TR" sz="2000" dirty="0">
            <a:solidFill>
              <a:schemeClr val="accent1">
                <a:lumMod val="50000"/>
              </a:schemeClr>
            </a:solidFill>
            <a:cs typeface="Simplified Arabic" pitchFamily="2" charset="-78"/>
          </a:endParaRPr>
        </a:p>
      </dgm:t>
    </dgm:pt>
    <dgm:pt modelId="{EBF736FA-9037-4269-B566-BDAC488128E1}" type="par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1514749D-2525-4B8B-A149-3369FEB170BA}" type="sib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B6D0B82C-6576-49E9-9E02-05D489200E8F}">
      <dgm:prSet custT="1"/>
      <dgm:spPr/>
      <dgm:t>
        <a:bodyPr/>
        <a:lstStyle/>
        <a:p>
          <a:pPr rtl="1"/>
          <a:endParaRPr lang="en-US" sz="2000" dirty="0">
            <a:solidFill>
              <a:schemeClr val="accent1">
                <a:lumMod val="50000"/>
              </a:schemeClr>
            </a:solidFill>
            <a:cs typeface="Simplified Arabic" pitchFamily="2" charset="-78"/>
          </a:endParaRPr>
        </a:p>
      </dgm:t>
    </dgm:pt>
    <dgm:pt modelId="{02D863FE-163E-484D-878B-7433BAB9D2B4}" type="par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25985092-AF5F-48CB-8CC2-FC18047BEB03}" type="sib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4FAD1FF8-399D-4786-8528-2B7A25041A54}" type="pres">
      <dgm:prSet presAssocID="{924AE269-3CF1-47CA-9E54-6F8E41C52512}" presName="linearFlow" presStyleCnt="0">
        <dgm:presLayoutVars>
          <dgm:dir/>
          <dgm:animLvl val="lvl"/>
          <dgm:resizeHandles val="exact"/>
        </dgm:presLayoutVars>
      </dgm:prSet>
      <dgm:spPr/>
      <dgm:t>
        <a:bodyPr/>
        <a:lstStyle/>
        <a:p>
          <a:endParaRPr lang="en-US"/>
        </a:p>
      </dgm:t>
    </dgm:pt>
    <dgm:pt modelId="{9831BAEE-7BEC-4E69-9DFA-B26B295BBE82}" type="pres">
      <dgm:prSet presAssocID="{B6D0B82C-6576-49E9-9E02-05D489200E8F}" presName="composite" presStyleCnt="0"/>
      <dgm:spPr/>
    </dgm:pt>
    <dgm:pt modelId="{84772F25-B204-43C3-A147-DC9D9E3C3FEE}" type="pres">
      <dgm:prSet presAssocID="{B6D0B82C-6576-49E9-9E02-05D489200E8F}" presName="parentText" presStyleLbl="alignNode1" presStyleIdx="0" presStyleCnt="3">
        <dgm:presLayoutVars>
          <dgm:chMax val="1"/>
          <dgm:bulletEnabled val="1"/>
        </dgm:presLayoutVars>
      </dgm:prSet>
      <dgm:spPr/>
      <dgm:t>
        <a:bodyPr/>
        <a:lstStyle/>
        <a:p>
          <a:endParaRPr lang="en-US"/>
        </a:p>
      </dgm:t>
    </dgm:pt>
    <dgm:pt modelId="{BADEA40E-A5EC-4421-9581-CA4D21B4C2BD}" type="pres">
      <dgm:prSet presAssocID="{B6D0B82C-6576-49E9-9E02-05D489200E8F}" presName="descendantText" presStyleLbl="alignAcc1" presStyleIdx="0" presStyleCnt="3" custLinFactNeighborX="25" custLinFactNeighborY="-88">
        <dgm:presLayoutVars>
          <dgm:bulletEnabled val="1"/>
        </dgm:presLayoutVars>
      </dgm:prSet>
      <dgm:spPr/>
      <dgm:t>
        <a:bodyPr/>
        <a:lstStyle/>
        <a:p>
          <a:endParaRPr lang="en-US"/>
        </a:p>
      </dgm:t>
    </dgm:pt>
    <dgm:pt modelId="{536EC960-56E0-49FD-B19B-A8F58911AB1D}" type="pres">
      <dgm:prSet presAssocID="{25985092-AF5F-48CB-8CC2-FC18047BEB03}" presName="sp" presStyleCnt="0"/>
      <dgm:spPr/>
    </dgm:pt>
    <dgm:pt modelId="{84ACC800-5A4B-4F1A-9F10-914F4B73853F}" type="pres">
      <dgm:prSet presAssocID="{BFB2F77C-5A32-43AD-AC16-AB6BB32A6B42}" presName="composite" presStyleCnt="0"/>
      <dgm:spPr/>
    </dgm:pt>
    <dgm:pt modelId="{134E41E7-8A92-483A-A242-49F2A82AE158}" type="pres">
      <dgm:prSet presAssocID="{BFB2F77C-5A32-43AD-AC16-AB6BB32A6B42}" presName="parentText" presStyleLbl="alignNode1" presStyleIdx="1" presStyleCnt="3">
        <dgm:presLayoutVars>
          <dgm:chMax val="1"/>
          <dgm:bulletEnabled val="1"/>
        </dgm:presLayoutVars>
      </dgm:prSet>
      <dgm:spPr/>
      <dgm:t>
        <a:bodyPr/>
        <a:lstStyle/>
        <a:p>
          <a:endParaRPr lang="en-US"/>
        </a:p>
      </dgm:t>
    </dgm:pt>
    <dgm:pt modelId="{37943CC8-2857-4271-8D5B-4D6ED09E1F5E}" type="pres">
      <dgm:prSet presAssocID="{BFB2F77C-5A32-43AD-AC16-AB6BB32A6B42}" presName="descendantText" presStyleLbl="alignAcc1" presStyleIdx="1" presStyleCnt="3">
        <dgm:presLayoutVars>
          <dgm:bulletEnabled val="1"/>
        </dgm:presLayoutVars>
      </dgm:prSet>
      <dgm:spPr/>
      <dgm:t>
        <a:bodyPr/>
        <a:lstStyle/>
        <a:p>
          <a:endParaRPr lang="en-US"/>
        </a:p>
      </dgm:t>
    </dgm:pt>
    <dgm:pt modelId="{4813A06F-5D0D-4905-817E-86E6A5E29586}" type="pres">
      <dgm:prSet presAssocID="{9EBE2F5F-C908-45C7-8E9C-57D2A8AC8FD4}" presName="sp" presStyleCnt="0"/>
      <dgm:spPr/>
    </dgm:pt>
    <dgm:pt modelId="{2A2EC093-2BC1-4643-BC9B-B9FF8FFE1981}" type="pres">
      <dgm:prSet presAssocID="{E167881A-CFA0-41AC-9CEC-1B81D079F342}" presName="composite" presStyleCnt="0"/>
      <dgm:spPr/>
    </dgm:pt>
    <dgm:pt modelId="{21030F9F-12C0-4CCB-9EB3-A1FBD0EF3CFE}" type="pres">
      <dgm:prSet presAssocID="{E167881A-CFA0-41AC-9CEC-1B81D079F342}" presName="parentText" presStyleLbl="alignNode1" presStyleIdx="2" presStyleCnt="3">
        <dgm:presLayoutVars>
          <dgm:chMax val="1"/>
          <dgm:bulletEnabled val="1"/>
        </dgm:presLayoutVars>
      </dgm:prSet>
      <dgm:spPr/>
      <dgm:t>
        <a:bodyPr/>
        <a:lstStyle/>
        <a:p>
          <a:endParaRPr lang="en-US"/>
        </a:p>
      </dgm:t>
    </dgm:pt>
    <dgm:pt modelId="{D7CA091E-2B6D-4C08-8BF8-B61B53741F79}" type="pres">
      <dgm:prSet presAssocID="{E167881A-CFA0-41AC-9CEC-1B81D079F342}" presName="descendantText" presStyleLbl="alignAcc1" presStyleIdx="2" presStyleCnt="3">
        <dgm:presLayoutVars>
          <dgm:bulletEnabled val="1"/>
        </dgm:presLayoutVars>
      </dgm:prSet>
      <dgm:spPr/>
      <dgm:t>
        <a:bodyPr/>
        <a:lstStyle/>
        <a:p>
          <a:endParaRPr lang="en-US"/>
        </a:p>
      </dgm:t>
    </dgm:pt>
  </dgm:ptLst>
  <dgm:cxnLst>
    <dgm:cxn modelId="{A71002F7-89D2-45CD-8B45-4669089308E5}" srcId="{E167881A-CFA0-41AC-9CEC-1B81D079F342}" destId="{D907F9DA-9875-49C1-9F3C-3ABEF7A813D5}" srcOrd="0" destOrd="0" parTransId="{EBF736FA-9037-4269-B566-BDAC488128E1}" sibTransId="{1514749D-2525-4B8B-A149-3369FEB170BA}"/>
    <dgm:cxn modelId="{A1E848A7-C16D-427E-9795-10B480D2C102}" srcId="{924AE269-3CF1-47CA-9E54-6F8E41C52512}" destId="{E167881A-CFA0-41AC-9CEC-1B81D079F342}" srcOrd="2" destOrd="0" parTransId="{398ABF93-82A7-4C16-9F7C-0C51D90F01AB}" sibTransId="{D819FC8A-ECF1-4172-AE74-308D45000498}"/>
    <dgm:cxn modelId="{50E1040F-DB0D-4C83-98D9-F3D20305B9F5}" srcId="{BFB2F77C-5A32-43AD-AC16-AB6BB32A6B42}" destId="{87B77668-9F8B-4B63-A3CB-698EAA8DACDE}" srcOrd="0" destOrd="0" parTransId="{6A8C79E9-51A4-4D26-918E-5E85176C7F56}" sibTransId="{1B9BF2D7-AAF7-467F-B082-4EED11FFF473}"/>
    <dgm:cxn modelId="{2EF8CC0E-81F3-4CC2-961A-9424F1201BE7}" srcId="{924AE269-3CF1-47CA-9E54-6F8E41C52512}" destId="{B6D0B82C-6576-49E9-9E02-05D489200E8F}" srcOrd="0" destOrd="0" parTransId="{02D863FE-163E-484D-878B-7433BAB9D2B4}" sibTransId="{25985092-AF5F-48CB-8CC2-FC18047BEB03}"/>
    <dgm:cxn modelId="{6C6F6CB4-3B88-4A00-854B-F22B2FD8A5AA}" type="presOf" srcId="{8684A8B1-3989-4274-ADAC-76AFA7A219AA}" destId="{BADEA40E-A5EC-4421-9581-CA4D21B4C2BD}" srcOrd="0" destOrd="0" presId="urn:microsoft.com/office/officeart/2005/8/layout/chevron2"/>
    <dgm:cxn modelId="{EF347038-5122-4E16-AEDC-6556A8A37A34}" type="presOf" srcId="{924AE269-3CF1-47CA-9E54-6F8E41C52512}" destId="{4FAD1FF8-399D-4786-8528-2B7A25041A54}" srcOrd="0" destOrd="0" presId="urn:microsoft.com/office/officeart/2005/8/layout/chevron2"/>
    <dgm:cxn modelId="{C3464D4F-9540-42D0-8D02-8B2E065EB482}" type="presOf" srcId="{B6D0B82C-6576-49E9-9E02-05D489200E8F}" destId="{84772F25-B204-43C3-A147-DC9D9E3C3FEE}" srcOrd="0" destOrd="0" presId="urn:microsoft.com/office/officeart/2005/8/layout/chevron2"/>
    <dgm:cxn modelId="{83524ACB-ED8E-415A-97FB-2CEF9C6A9800}" srcId="{B6D0B82C-6576-49E9-9E02-05D489200E8F}" destId="{8684A8B1-3989-4274-ADAC-76AFA7A219AA}" srcOrd="0" destOrd="0" parTransId="{1EA09463-F8B5-440A-BDDC-4BA5F7A0F3F7}" sibTransId="{7CA89095-A96C-4889-BA0F-AC517FEE5480}"/>
    <dgm:cxn modelId="{16D2F1E7-EE55-4B34-80DE-375116552413}" srcId="{924AE269-3CF1-47CA-9E54-6F8E41C52512}" destId="{BFB2F77C-5A32-43AD-AC16-AB6BB32A6B42}" srcOrd="1" destOrd="0" parTransId="{98B35B7D-28AC-4E00-85B5-F9059F4473D2}" sibTransId="{9EBE2F5F-C908-45C7-8E9C-57D2A8AC8FD4}"/>
    <dgm:cxn modelId="{B6030F52-5FF0-4EF3-AB66-E06C62C4546A}" type="presOf" srcId="{E167881A-CFA0-41AC-9CEC-1B81D079F342}" destId="{21030F9F-12C0-4CCB-9EB3-A1FBD0EF3CFE}" srcOrd="0" destOrd="0" presId="urn:microsoft.com/office/officeart/2005/8/layout/chevron2"/>
    <dgm:cxn modelId="{BBE59968-36BC-4579-9A05-CF620B24F621}" type="presOf" srcId="{D907F9DA-9875-49C1-9F3C-3ABEF7A813D5}" destId="{D7CA091E-2B6D-4C08-8BF8-B61B53741F79}" srcOrd="0" destOrd="0" presId="urn:microsoft.com/office/officeart/2005/8/layout/chevron2"/>
    <dgm:cxn modelId="{B63F9C5C-BDC4-45E4-B928-E882877FA0D3}" type="presOf" srcId="{BFB2F77C-5A32-43AD-AC16-AB6BB32A6B42}" destId="{134E41E7-8A92-483A-A242-49F2A82AE158}" srcOrd="0" destOrd="0" presId="urn:microsoft.com/office/officeart/2005/8/layout/chevron2"/>
    <dgm:cxn modelId="{CAFC7E54-C9A7-4DE2-83D0-AD4DD4D4143E}" type="presOf" srcId="{87B77668-9F8B-4B63-A3CB-698EAA8DACDE}" destId="{37943CC8-2857-4271-8D5B-4D6ED09E1F5E}" srcOrd="0" destOrd="0" presId="urn:microsoft.com/office/officeart/2005/8/layout/chevron2"/>
    <dgm:cxn modelId="{7CA665BD-2922-4105-80DF-B46B63CF9DB8}" type="presParOf" srcId="{4FAD1FF8-399D-4786-8528-2B7A25041A54}" destId="{9831BAEE-7BEC-4E69-9DFA-B26B295BBE82}" srcOrd="0" destOrd="0" presId="urn:microsoft.com/office/officeart/2005/8/layout/chevron2"/>
    <dgm:cxn modelId="{1F6113F6-413A-4A25-A81C-75AA54F14336}" type="presParOf" srcId="{9831BAEE-7BEC-4E69-9DFA-B26B295BBE82}" destId="{84772F25-B204-43C3-A147-DC9D9E3C3FEE}" srcOrd="0" destOrd="0" presId="urn:microsoft.com/office/officeart/2005/8/layout/chevron2"/>
    <dgm:cxn modelId="{2E2F1FE0-2BB9-48C9-BB7B-6EFA4E52211D}" type="presParOf" srcId="{9831BAEE-7BEC-4E69-9DFA-B26B295BBE82}" destId="{BADEA40E-A5EC-4421-9581-CA4D21B4C2BD}" srcOrd="1" destOrd="0" presId="urn:microsoft.com/office/officeart/2005/8/layout/chevron2"/>
    <dgm:cxn modelId="{0AE547B6-5C06-4326-95AC-9FC76AD97C7D}" type="presParOf" srcId="{4FAD1FF8-399D-4786-8528-2B7A25041A54}" destId="{536EC960-56E0-49FD-B19B-A8F58911AB1D}" srcOrd="1" destOrd="0" presId="urn:microsoft.com/office/officeart/2005/8/layout/chevron2"/>
    <dgm:cxn modelId="{5DF41D07-42EB-4E8B-9EA4-8681E4508A72}" type="presParOf" srcId="{4FAD1FF8-399D-4786-8528-2B7A25041A54}" destId="{84ACC800-5A4B-4F1A-9F10-914F4B73853F}" srcOrd="2" destOrd="0" presId="urn:microsoft.com/office/officeart/2005/8/layout/chevron2"/>
    <dgm:cxn modelId="{86B23774-632A-4D8F-BD0A-3919CA59CBD0}" type="presParOf" srcId="{84ACC800-5A4B-4F1A-9F10-914F4B73853F}" destId="{134E41E7-8A92-483A-A242-49F2A82AE158}" srcOrd="0" destOrd="0" presId="urn:microsoft.com/office/officeart/2005/8/layout/chevron2"/>
    <dgm:cxn modelId="{68879ED9-F237-4331-AC21-ABA615194808}" type="presParOf" srcId="{84ACC800-5A4B-4F1A-9F10-914F4B73853F}" destId="{37943CC8-2857-4271-8D5B-4D6ED09E1F5E}" srcOrd="1" destOrd="0" presId="urn:microsoft.com/office/officeart/2005/8/layout/chevron2"/>
    <dgm:cxn modelId="{108FF5D5-F562-43F6-8FDB-C87A00ACE6CB}" type="presParOf" srcId="{4FAD1FF8-399D-4786-8528-2B7A25041A54}" destId="{4813A06F-5D0D-4905-817E-86E6A5E29586}" srcOrd="3" destOrd="0" presId="urn:microsoft.com/office/officeart/2005/8/layout/chevron2"/>
    <dgm:cxn modelId="{23F205B1-FA3E-46B6-9F10-EA6A2845AB04}" type="presParOf" srcId="{4FAD1FF8-399D-4786-8528-2B7A25041A54}" destId="{2A2EC093-2BC1-4643-BC9B-B9FF8FFE1981}" srcOrd="4" destOrd="0" presId="urn:microsoft.com/office/officeart/2005/8/layout/chevron2"/>
    <dgm:cxn modelId="{68A7843E-4BA3-4E10-A553-8B7C2000A88E}" type="presParOf" srcId="{2A2EC093-2BC1-4643-BC9B-B9FF8FFE1981}" destId="{21030F9F-12C0-4CCB-9EB3-A1FBD0EF3CFE}" srcOrd="0" destOrd="0" presId="urn:microsoft.com/office/officeart/2005/8/layout/chevron2"/>
    <dgm:cxn modelId="{66C46D67-DE7D-4520-82F2-58E60C92AE1E}" type="presParOf" srcId="{2A2EC093-2BC1-4643-BC9B-B9FF8FFE1981}" destId="{D7CA091E-2B6D-4C08-8BF8-B61B53741F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AE269-3CF1-47CA-9E54-6F8E41C52512}"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n-US"/>
        </a:p>
      </dgm:t>
    </dgm:pt>
    <dgm:pt modelId="{8684A8B1-3989-4274-ADAC-76AFA7A219AA}">
      <dgm:prSet custT="1"/>
      <dgm:spPr>
        <a:scene3d>
          <a:camera prst="orthographicFront">
            <a:rot lat="0" lon="0" rev="0"/>
          </a:camera>
          <a:lightRig rig="balanced" dir="t">
            <a:rot lat="0" lon="0" rev="8700000"/>
          </a:lightRig>
        </a:scene3d>
        <a:sp3d>
          <a:bevelT w="190500" h="38100"/>
        </a:sp3d>
      </dgm:spPr>
      <dgm:t>
        <a:bodyPr/>
        <a:lstStyle/>
        <a:p>
          <a:pPr algn="just" rtl="0"/>
          <a:r>
            <a:rPr lang="en-US" sz="2000" dirty="0" smtClean="0"/>
            <a:t>Provides cash and in kind support. (Equipment, materials, training guide, practice)</a:t>
          </a:r>
          <a:endParaRPr lang="tr-TR" sz="2000" dirty="0">
            <a:cs typeface="Simplified Arabic" pitchFamily="2" charset="-78"/>
          </a:endParaRPr>
        </a:p>
      </dgm:t>
    </dgm:pt>
    <dgm:pt modelId="{1EA09463-F8B5-440A-BDDC-4BA5F7A0F3F7}" type="par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7CA89095-A96C-4889-BA0F-AC517FEE5480}" type="sibTrans" cxnId="{83524ACB-ED8E-415A-97FB-2CEF9C6A9800}">
      <dgm:prSet/>
      <dgm:spPr/>
      <dgm:t>
        <a:bodyPr/>
        <a:lstStyle/>
        <a:p>
          <a:pPr rtl="1"/>
          <a:endParaRPr lang="en-US" sz="2000">
            <a:solidFill>
              <a:schemeClr val="accent1">
                <a:lumMod val="50000"/>
              </a:schemeClr>
            </a:solidFill>
            <a:cs typeface="Simplified Arabic" pitchFamily="2" charset="-78"/>
          </a:endParaRPr>
        </a:p>
      </dgm:t>
    </dgm:pt>
    <dgm:pt modelId="{BFB2F77C-5A32-43AD-AC16-AB6BB32A6B42}">
      <dgm:prSet custT="1"/>
      <dgm:spPr/>
      <dgm:t>
        <a:bodyPr/>
        <a:lstStyle/>
        <a:p>
          <a:pPr rtl="1"/>
          <a:endParaRPr lang="en-US" sz="2000" dirty="0">
            <a:solidFill>
              <a:schemeClr val="accent1">
                <a:lumMod val="50000"/>
              </a:schemeClr>
            </a:solidFill>
            <a:cs typeface="Simplified Arabic" pitchFamily="2" charset="-78"/>
          </a:endParaRPr>
        </a:p>
      </dgm:t>
    </dgm:pt>
    <dgm:pt modelId="{98B35B7D-28AC-4E00-85B5-F9059F4473D2}" type="par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9EBE2F5F-C908-45C7-8E9C-57D2A8AC8FD4}" type="sibTrans" cxnId="{16D2F1E7-EE55-4B34-80DE-375116552413}">
      <dgm:prSet/>
      <dgm:spPr/>
      <dgm:t>
        <a:bodyPr/>
        <a:lstStyle/>
        <a:p>
          <a:pPr rtl="1"/>
          <a:endParaRPr lang="en-US" sz="2000">
            <a:solidFill>
              <a:schemeClr val="accent1">
                <a:lumMod val="50000"/>
              </a:schemeClr>
            </a:solidFill>
            <a:cs typeface="Simplified Arabic" pitchFamily="2" charset="-78"/>
          </a:endParaRPr>
        </a:p>
      </dgm:t>
    </dgm:pt>
    <dgm:pt modelId="{87B77668-9F8B-4B63-A3CB-698EAA8DACDE}">
      <dgm:prSet custT="1"/>
      <dgm:spPr>
        <a:scene3d>
          <a:camera prst="orthographicFront">
            <a:rot lat="0" lon="0" rev="0"/>
          </a:camera>
          <a:lightRig rig="balanced" dir="t">
            <a:rot lat="0" lon="0" rev="8700000"/>
          </a:lightRig>
        </a:scene3d>
        <a:sp3d>
          <a:bevelT w="190500" h="38100"/>
        </a:sp3d>
      </dgm:spPr>
      <dgm:t>
        <a:bodyPr/>
        <a:lstStyle/>
        <a:p>
          <a:pPr algn="just" rtl="0"/>
          <a:r>
            <a:rPr lang="en-US" sz="2000" smtClean="0"/>
            <a:t>Provides </a:t>
          </a:r>
          <a:r>
            <a:rPr lang="en-US" sz="2000" dirty="0" smtClean="0"/>
            <a:t>the opportunity to benefit from information and partnership network (New partnership opportunities)</a:t>
          </a:r>
          <a:endParaRPr lang="tr-TR" sz="2000" dirty="0">
            <a:cs typeface="Simplified Arabic" pitchFamily="2" charset="-78"/>
          </a:endParaRPr>
        </a:p>
      </dgm:t>
    </dgm:pt>
    <dgm:pt modelId="{6A8C79E9-51A4-4D26-918E-5E85176C7F56}" type="par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1B9BF2D7-AAF7-467F-B082-4EED11FFF473}" type="sibTrans" cxnId="{50E1040F-DB0D-4C83-98D9-F3D20305B9F5}">
      <dgm:prSet/>
      <dgm:spPr/>
      <dgm:t>
        <a:bodyPr/>
        <a:lstStyle/>
        <a:p>
          <a:pPr rtl="1"/>
          <a:endParaRPr lang="en-US" sz="2000">
            <a:solidFill>
              <a:schemeClr val="accent1">
                <a:lumMod val="50000"/>
              </a:schemeClr>
            </a:solidFill>
            <a:cs typeface="Simplified Arabic" pitchFamily="2" charset="-78"/>
          </a:endParaRPr>
        </a:p>
      </dgm:t>
    </dgm:pt>
    <dgm:pt modelId="{E167881A-CFA0-41AC-9CEC-1B81D079F342}">
      <dgm:prSet custT="1"/>
      <dgm:spPr/>
      <dgm:t>
        <a:bodyPr/>
        <a:lstStyle/>
        <a:p>
          <a:pPr rtl="1"/>
          <a:endParaRPr lang="en-US" sz="2000" dirty="0">
            <a:solidFill>
              <a:schemeClr val="accent1">
                <a:lumMod val="50000"/>
              </a:schemeClr>
            </a:solidFill>
            <a:cs typeface="Simplified Arabic" pitchFamily="2" charset="-78"/>
          </a:endParaRPr>
        </a:p>
      </dgm:t>
    </dgm:pt>
    <dgm:pt modelId="{398ABF93-82A7-4C16-9F7C-0C51D90F01AB}" type="par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819FC8A-ECF1-4172-AE74-308D45000498}" type="sibTrans" cxnId="{A1E848A7-C16D-427E-9795-10B480D2C102}">
      <dgm:prSet/>
      <dgm:spPr/>
      <dgm:t>
        <a:bodyPr/>
        <a:lstStyle/>
        <a:p>
          <a:pPr rtl="1"/>
          <a:endParaRPr lang="en-US" sz="2000">
            <a:solidFill>
              <a:schemeClr val="accent1">
                <a:lumMod val="50000"/>
              </a:schemeClr>
            </a:solidFill>
            <a:cs typeface="Simplified Arabic" pitchFamily="2" charset="-78"/>
          </a:endParaRPr>
        </a:p>
      </dgm:t>
    </dgm:pt>
    <dgm:pt modelId="{D907F9DA-9875-49C1-9F3C-3ABEF7A813D5}">
      <dgm:prSet custT="1"/>
      <dgm:spPr>
        <a:scene3d>
          <a:camera prst="orthographicFront">
            <a:rot lat="0" lon="0" rev="0"/>
          </a:camera>
          <a:lightRig rig="balanced" dir="t">
            <a:rot lat="0" lon="0" rev="8700000"/>
          </a:lightRig>
        </a:scene3d>
        <a:sp3d>
          <a:bevelT w="190500" h="38100"/>
        </a:sp3d>
      </dgm:spPr>
      <dgm:t>
        <a:bodyPr/>
        <a:lstStyle/>
        <a:p>
          <a:pPr algn="just" rtl="0"/>
          <a:r>
            <a:rPr lang="en-US" sz="2000" dirty="0" smtClean="0"/>
            <a:t>Offers access to media and marketing access and coverage</a:t>
          </a:r>
          <a:endParaRPr lang="tr-TR" sz="2000" dirty="0">
            <a:cs typeface="Simplified Arabic" pitchFamily="2" charset="-78"/>
          </a:endParaRPr>
        </a:p>
      </dgm:t>
    </dgm:pt>
    <dgm:pt modelId="{EBF736FA-9037-4269-B566-BDAC488128E1}" type="par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1514749D-2525-4B8B-A149-3369FEB170BA}" type="sibTrans" cxnId="{A71002F7-89D2-45CD-8B45-4669089308E5}">
      <dgm:prSet/>
      <dgm:spPr/>
      <dgm:t>
        <a:bodyPr/>
        <a:lstStyle/>
        <a:p>
          <a:pPr rtl="1"/>
          <a:endParaRPr lang="en-US" sz="2000">
            <a:solidFill>
              <a:schemeClr val="accent1">
                <a:lumMod val="50000"/>
              </a:schemeClr>
            </a:solidFill>
            <a:cs typeface="Simplified Arabic" pitchFamily="2" charset="-78"/>
          </a:endParaRPr>
        </a:p>
      </dgm:t>
    </dgm:pt>
    <dgm:pt modelId="{B6D0B82C-6576-49E9-9E02-05D489200E8F}">
      <dgm:prSet custT="1"/>
      <dgm:spPr/>
      <dgm:t>
        <a:bodyPr/>
        <a:lstStyle/>
        <a:p>
          <a:pPr rtl="1"/>
          <a:endParaRPr lang="en-US" sz="2000" dirty="0">
            <a:solidFill>
              <a:schemeClr val="accent1">
                <a:lumMod val="50000"/>
              </a:schemeClr>
            </a:solidFill>
            <a:cs typeface="Simplified Arabic" pitchFamily="2" charset="-78"/>
          </a:endParaRPr>
        </a:p>
      </dgm:t>
    </dgm:pt>
    <dgm:pt modelId="{02D863FE-163E-484D-878B-7433BAB9D2B4}" type="par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25985092-AF5F-48CB-8CC2-FC18047BEB03}" type="sibTrans" cxnId="{2EF8CC0E-81F3-4CC2-961A-9424F1201BE7}">
      <dgm:prSet/>
      <dgm:spPr/>
      <dgm:t>
        <a:bodyPr/>
        <a:lstStyle/>
        <a:p>
          <a:pPr rtl="1"/>
          <a:endParaRPr lang="en-US" sz="2000">
            <a:solidFill>
              <a:schemeClr val="accent1">
                <a:lumMod val="50000"/>
              </a:schemeClr>
            </a:solidFill>
            <a:cs typeface="Simplified Arabic" pitchFamily="2" charset="-78"/>
          </a:endParaRPr>
        </a:p>
      </dgm:t>
    </dgm:pt>
    <dgm:pt modelId="{7E71649C-B7BD-48AA-BA51-8F407CC9B131}">
      <dgm:prSet custT="1"/>
      <dgm:spPr>
        <a:scene3d>
          <a:camera prst="orthographicFront">
            <a:rot lat="0" lon="0" rev="0"/>
          </a:camera>
          <a:lightRig rig="balanced" dir="t">
            <a:rot lat="0" lon="0" rev="8700000"/>
          </a:lightRig>
        </a:scene3d>
        <a:sp3d>
          <a:bevelT w="190500" h="38100"/>
        </a:sp3d>
      </dgm:spPr>
      <dgm:t>
        <a:bodyPr/>
        <a:lstStyle/>
        <a:p>
          <a:pPr rtl="0"/>
          <a:r>
            <a:rPr sz="1800"/>
            <a:t> </a:t>
          </a:r>
          <a:endParaRPr lang="tr-TR" sz="1800" dirty="0">
            <a:cs typeface="Simplified Arabic" pitchFamily="2" charset="-78"/>
          </a:endParaRPr>
        </a:p>
      </dgm:t>
    </dgm:pt>
    <dgm:pt modelId="{E06FF216-F578-4BD0-A880-4F4233FA3411}" type="parTrans" cxnId="{D1698330-C38D-4972-9C80-10E94428B4A1}">
      <dgm:prSet/>
      <dgm:spPr/>
      <dgm:t>
        <a:bodyPr/>
        <a:lstStyle/>
        <a:p>
          <a:endParaRPr lang="en-US" sz="1600"/>
        </a:p>
      </dgm:t>
    </dgm:pt>
    <dgm:pt modelId="{FB4E81EB-B8C8-4679-AF24-977231854826}" type="sibTrans" cxnId="{D1698330-C38D-4972-9C80-10E94428B4A1}">
      <dgm:prSet/>
      <dgm:spPr/>
      <dgm:t>
        <a:bodyPr/>
        <a:lstStyle/>
        <a:p>
          <a:endParaRPr lang="en-US" sz="1600"/>
        </a:p>
      </dgm:t>
    </dgm:pt>
    <dgm:pt modelId="{9761A015-B4E7-4501-A236-18F955F622A9}">
      <dgm:prSet custT="1"/>
      <dgm:spPr/>
      <dgm:t>
        <a:bodyPr/>
        <a:lstStyle/>
        <a:p>
          <a:pPr algn="just" rtl="0"/>
          <a:r>
            <a:rPr lang="en-US" sz="2000" dirty="0" smtClean="0">
              <a:cs typeface="Simplified Arabic" pitchFamily="2" charset="-78"/>
            </a:rPr>
            <a:t>Provides practical guidance, practical guidance, experiential orientation opportunities</a:t>
          </a:r>
          <a:endParaRPr lang="tr-TR" sz="2000" dirty="0">
            <a:cs typeface="Simplified Arabic" pitchFamily="2" charset="-78"/>
          </a:endParaRPr>
        </a:p>
      </dgm:t>
    </dgm:pt>
    <dgm:pt modelId="{7710FFCB-EF04-4410-8F29-48A85C9661BC}" type="parTrans" cxnId="{EEED1694-7A80-4744-9D85-99ACF96D2B52}">
      <dgm:prSet/>
      <dgm:spPr/>
      <dgm:t>
        <a:bodyPr/>
        <a:lstStyle/>
        <a:p>
          <a:endParaRPr lang="en-US" sz="1600"/>
        </a:p>
      </dgm:t>
    </dgm:pt>
    <dgm:pt modelId="{9C3BD94C-B2B2-4476-A7DA-117A5CCB8EC0}" type="sibTrans" cxnId="{EEED1694-7A80-4744-9D85-99ACF96D2B52}">
      <dgm:prSet/>
      <dgm:spPr/>
      <dgm:t>
        <a:bodyPr/>
        <a:lstStyle/>
        <a:p>
          <a:endParaRPr lang="en-US" sz="1600"/>
        </a:p>
      </dgm:t>
    </dgm:pt>
    <dgm:pt modelId="{4FAD1FF8-399D-4786-8528-2B7A25041A54}" type="pres">
      <dgm:prSet presAssocID="{924AE269-3CF1-47CA-9E54-6F8E41C52512}" presName="linearFlow" presStyleCnt="0">
        <dgm:presLayoutVars>
          <dgm:dir/>
          <dgm:animLvl val="lvl"/>
          <dgm:resizeHandles val="exact"/>
        </dgm:presLayoutVars>
      </dgm:prSet>
      <dgm:spPr/>
      <dgm:t>
        <a:bodyPr/>
        <a:lstStyle/>
        <a:p>
          <a:endParaRPr lang="en-US"/>
        </a:p>
      </dgm:t>
    </dgm:pt>
    <dgm:pt modelId="{9831BAEE-7BEC-4E69-9DFA-B26B295BBE82}" type="pres">
      <dgm:prSet presAssocID="{B6D0B82C-6576-49E9-9E02-05D489200E8F}" presName="composite" presStyleCnt="0"/>
      <dgm:spPr/>
    </dgm:pt>
    <dgm:pt modelId="{84772F25-B204-43C3-A147-DC9D9E3C3FEE}" type="pres">
      <dgm:prSet presAssocID="{B6D0B82C-6576-49E9-9E02-05D489200E8F}" presName="parentText" presStyleLbl="alignNode1" presStyleIdx="0" presStyleCnt="4">
        <dgm:presLayoutVars>
          <dgm:chMax val="1"/>
          <dgm:bulletEnabled val="1"/>
        </dgm:presLayoutVars>
      </dgm:prSet>
      <dgm:spPr/>
      <dgm:t>
        <a:bodyPr/>
        <a:lstStyle/>
        <a:p>
          <a:endParaRPr lang="en-US"/>
        </a:p>
      </dgm:t>
    </dgm:pt>
    <dgm:pt modelId="{BADEA40E-A5EC-4421-9581-CA4D21B4C2BD}" type="pres">
      <dgm:prSet presAssocID="{B6D0B82C-6576-49E9-9E02-05D489200E8F}" presName="descendantText" presStyleLbl="alignAcc1" presStyleIdx="0" presStyleCnt="4">
        <dgm:presLayoutVars>
          <dgm:bulletEnabled val="1"/>
        </dgm:presLayoutVars>
      </dgm:prSet>
      <dgm:spPr/>
      <dgm:t>
        <a:bodyPr/>
        <a:lstStyle/>
        <a:p>
          <a:endParaRPr lang="en-US"/>
        </a:p>
      </dgm:t>
    </dgm:pt>
    <dgm:pt modelId="{536EC960-56E0-49FD-B19B-A8F58911AB1D}" type="pres">
      <dgm:prSet presAssocID="{25985092-AF5F-48CB-8CC2-FC18047BEB03}" presName="sp" presStyleCnt="0"/>
      <dgm:spPr/>
    </dgm:pt>
    <dgm:pt modelId="{84ACC800-5A4B-4F1A-9F10-914F4B73853F}" type="pres">
      <dgm:prSet presAssocID="{BFB2F77C-5A32-43AD-AC16-AB6BB32A6B42}" presName="composite" presStyleCnt="0"/>
      <dgm:spPr/>
    </dgm:pt>
    <dgm:pt modelId="{134E41E7-8A92-483A-A242-49F2A82AE158}" type="pres">
      <dgm:prSet presAssocID="{BFB2F77C-5A32-43AD-AC16-AB6BB32A6B42}" presName="parentText" presStyleLbl="alignNode1" presStyleIdx="1" presStyleCnt="4">
        <dgm:presLayoutVars>
          <dgm:chMax val="1"/>
          <dgm:bulletEnabled val="1"/>
        </dgm:presLayoutVars>
      </dgm:prSet>
      <dgm:spPr/>
      <dgm:t>
        <a:bodyPr/>
        <a:lstStyle/>
        <a:p>
          <a:endParaRPr lang="en-US"/>
        </a:p>
      </dgm:t>
    </dgm:pt>
    <dgm:pt modelId="{37943CC8-2857-4271-8D5B-4D6ED09E1F5E}" type="pres">
      <dgm:prSet presAssocID="{BFB2F77C-5A32-43AD-AC16-AB6BB32A6B42}" presName="descendantText" presStyleLbl="alignAcc1" presStyleIdx="1" presStyleCnt="4" custScaleY="166849">
        <dgm:presLayoutVars>
          <dgm:bulletEnabled val="1"/>
        </dgm:presLayoutVars>
      </dgm:prSet>
      <dgm:spPr/>
      <dgm:t>
        <a:bodyPr/>
        <a:lstStyle/>
        <a:p>
          <a:endParaRPr lang="en-US"/>
        </a:p>
      </dgm:t>
    </dgm:pt>
    <dgm:pt modelId="{4813A06F-5D0D-4905-817E-86E6A5E29586}" type="pres">
      <dgm:prSet presAssocID="{9EBE2F5F-C908-45C7-8E9C-57D2A8AC8FD4}" presName="sp" presStyleCnt="0"/>
      <dgm:spPr/>
    </dgm:pt>
    <dgm:pt modelId="{2A2EC093-2BC1-4643-BC9B-B9FF8FFE1981}" type="pres">
      <dgm:prSet presAssocID="{E167881A-CFA0-41AC-9CEC-1B81D079F342}" presName="composite" presStyleCnt="0"/>
      <dgm:spPr/>
    </dgm:pt>
    <dgm:pt modelId="{21030F9F-12C0-4CCB-9EB3-A1FBD0EF3CFE}" type="pres">
      <dgm:prSet presAssocID="{E167881A-CFA0-41AC-9CEC-1B81D079F342}" presName="parentText" presStyleLbl="alignNode1" presStyleIdx="2" presStyleCnt="4">
        <dgm:presLayoutVars>
          <dgm:chMax val="1"/>
          <dgm:bulletEnabled val="1"/>
        </dgm:presLayoutVars>
      </dgm:prSet>
      <dgm:spPr/>
      <dgm:t>
        <a:bodyPr/>
        <a:lstStyle/>
        <a:p>
          <a:endParaRPr lang="en-US"/>
        </a:p>
      </dgm:t>
    </dgm:pt>
    <dgm:pt modelId="{D7CA091E-2B6D-4C08-8BF8-B61B53741F79}" type="pres">
      <dgm:prSet presAssocID="{E167881A-CFA0-41AC-9CEC-1B81D079F342}" presName="descendantText" presStyleLbl="alignAcc1" presStyleIdx="2" presStyleCnt="4">
        <dgm:presLayoutVars>
          <dgm:bulletEnabled val="1"/>
        </dgm:presLayoutVars>
      </dgm:prSet>
      <dgm:spPr/>
      <dgm:t>
        <a:bodyPr/>
        <a:lstStyle/>
        <a:p>
          <a:endParaRPr lang="en-US"/>
        </a:p>
      </dgm:t>
    </dgm:pt>
    <dgm:pt modelId="{12F325C8-686B-49E1-A3F9-0E000FD331FF}" type="pres">
      <dgm:prSet presAssocID="{D819FC8A-ECF1-4172-AE74-308D45000498}" presName="sp" presStyleCnt="0"/>
      <dgm:spPr/>
    </dgm:pt>
    <dgm:pt modelId="{12BE3B36-9F1E-4211-A191-CF54E85E1810}" type="pres">
      <dgm:prSet presAssocID="{7E71649C-B7BD-48AA-BA51-8F407CC9B131}" presName="composite" presStyleCnt="0"/>
      <dgm:spPr/>
    </dgm:pt>
    <dgm:pt modelId="{0BC27793-137F-4683-9060-297688B4275A}" type="pres">
      <dgm:prSet presAssocID="{7E71649C-B7BD-48AA-BA51-8F407CC9B131}" presName="parentText" presStyleLbl="alignNode1" presStyleIdx="3" presStyleCnt="4">
        <dgm:presLayoutVars>
          <dgm:chMax val="1"/>
          <dgm:bulletEnabled val="1"/>
        </dgm:presLayoutVars>
      </dgm:prSet>
      <dgm:spPr/>
      <dgm:t>
        <a:bodyPr/>
        <a:lstStyle/>
        <a:p>
          <a:endParaRPr lang="en-US"/>
        </a:p>
      </dgm:t>
    </dgm:pt>
    <dgm:pt modelId="{230697C1-AA66-491B-9AEA-B3494E0F5ACD}" type="pres">
      <dgm:prSet presAssocID="{7E71649C-B7BD-48AA-BA51-8F407CC9B131}" presName="descendantText" presStyleLbl="alignAcc1" presStyleIdx="3" presStyleCnt="4" custLinFactNeighborX="1013" custLinFactNeighborY="2875">
        <dgm:presLayoutVars>
          <dgm:bulletEnabled val="1"/>
        </dgm:presLayoutVars>
      </dgm:prSet>
      <dgm:spPr/>
      <dgm:t>
        <a:bodyPr/>
        <a:lstStyle/>
        <a:p>
          <a:endParaRPr lang="en-US"/>
        </a:p>
      </dgm:t>
    </dgm:pt>
  </dgm:ptLst>
  <dgm:cxnLst>
    <dgm:cxn modelId="{88755E4F-64D5-4474-938B-985DC04C7AB6}" type="presOf" srcId="{87B77668-9F8B-4B63-A3CB-698EAA8DACDE}" destId="{37943CC8-2857-4271-8D5B-4D6ED09E1F5E}" srcOrd="0" destOrd="0" presId="urn:microsoft.com/office/officeart/2005/8/layout/chevron2"/>
    <dgm:cxn modelId="{A71002F7-89D2-45CD-8B45-4669089308E5}" srcId="{E167881A-CFA0-41AC-9CEC-1B81D079F342}" destId="{D907F9DA-9875-49C1-9F3C-3ABEF7A813D5}" srcOrd="0" destOrd="0" parTransId="{EBF736FA-9037-4269-B566-BDAC488128E1}" sibTransId="{1514749D-2525-4B8B-A149-3369FEB170BA}"/>
    <dgm:cxn modelId="{A1E848A7-C16D-427E-9795-10B480D2C102}" srcId="{924AE269-3CF1-47CA-9E54-6F8E41C52512}" destId="{E167881A-CFA0-41AC-9CEC-1B81D079F342}" srcOrd="2" destOrd="0" parTransId="{398ABF93-82A7-4C16-9F7C-0C51D90F01AB}" sibTransId="{D819FC8A-ECF1-4172-AE74-308D45000498}"/>
    <dgm:cxn modelId="{EEED1694-7A80-4744-9D85-99ACF96D2B52}" srcId="{7E71649C-B7BD-48AA-BA51-8F407CC9B131}" destId="{9761A015-B4E7-4501-A236-18F955F622A9}" srcOrd="0" destOrd="0" parTransId="{7710FFCB-EF04-4410-8F29-48A85C9661BC}" sibTransId="{9C3BD94C-B2B2-4476-A7DA-117A5CCB8EC0}"/>
    <dgm:cxn modelId="{50E1040F-DB0D-4C83-98D9-F3D20305B9F5}" srcId="{BFB2F77C-5A32-43AD-AC16-AB6BB32A6B42}" destId="{87B77668-9F8B-4B63-A3CB-698EAA8DACDE}" srcOrd="0" destOrd="0" parTransId="{6A8C79E9-51A4-4D26-918E-5E85176C7F56}" sibTransId="{1B9BF2D7-AAF7-467F-B082-4EED11FFF473}"/>
    <dgm:cxn modelId="{D3325729-DD26-437D-AFBA-C13D81D77E0F}" type="presOf" srcId="{7E71649C-B7BD-48AA-BA51-8F407CC9B131}" destId="{0BC27793-137F-4683-9060-297688B4275A}" srcOrd="0" destOrd="0" presId="urn:microsoft.com/office/officeart/2005/8/layout/chevron2"/>
    <dgm:cxn modelId="{2EF8CC0E-81F3-4CC2-961A-9424F1201BE7}" srcId="{924AE269-3CF1-47CA-9E54-6F8E41C52512}" destId="{B6D0B82C-6576-49E9-9E02-05D489200E8F}" srcOrd="0" destOrd="0" parTransId="{02D863FE-163E-484D-878B-7433BAB9D2B4}" sibTransId="{25985092-AF5F-48CB-8CC2-FC18047BEB03}"/>
    <dgm:cxn modelId="{29828B68-2BC2-4131-9D90-FB515312F65D}" type="presOf" srcId="{E167881A-CFA0-41AC-9CEC-1B81D079F342}" destId="{21030F9F-12C0-4CCB-9EB3-A1FBD0EF3CFE}" srcOrd="0" destOrd="0" presId="urn:microsoft.com/office/officeart/2005/8/layout/chevron2"/>
    <dgm:cxn modelId="{944D223D-1F64-407B-8C14-F9B8F9324228}" type="presOf" srcId="{9761A015-B4E7-4501-A236-18F955F622A9}" destId="{230697C1-AA66-491B-9AEA-B3494E0F5ACD}" srcOrd="0" destOrd="0" presId="urn:microsoft.com/office/officeart/2005/8/layout/chevron2"/>
    <dgm:cxn modelId="{83524ACB-ED8E-415A-97FB-2CEF9C6A9800}" srcId="{B6D0B82C-6576-49E9-9E02-05D489200E8F}" destId="{8684A8B1-3989-4274-ADAC-76AFA7A219AA}" srcOrd="0" destOrd="0" parTransId="{1EA09463-F8B5-440A-BDDC-4BA5F7A0F3F7}" sibTransId="{7CA89095-A96C-4889-BA0F-AC517FEE5480}"/>
    <dgm:cxn modelId="{16D2F1E7-EE55-4B34-80DE-375116552413}" srcId="{924AE269-3CF1-47CA-9E54-6F8E41C52512}" destId="{BFB2F77C-5A32-43AD-AC16-AB6BB32A6B42}" srcOrd="1" destOrd="0" parTransId="{98B35B7D-28AC-4E00-85B5-F9059F4473D2}" sibTransId="{9EBE2F5F-C908-45C7-8E9C-57D2A8AC8FD4}"/>
    <dgm:cxn modelId="{99B62049-93F0-4C8C-9588-A3F408E3872F}" type="presOf" srcId="{B6D0B82C-6576-49E9-9E02-05D489200E8F}" destId="{84772F25-B204-43C3-A147-DC9D9E3C3FEE}" srcOrd="0" destOrd="0" presId="urn:microsoft.com/office/officeart/2005/8/layout/chevron2"/>
    <dgm:cxn modelId="{FDB9EE71-3B9E-4B57-878B-2B7768357D1F}" type="presOf" srcId="{924AE269-3CF1-47CA-9E54-6F8E41C52512}" destId="{4FAD1FF8-399D-4786-8528-2B7A25041A54}" srcOrd="0" destOrd="0" presId="urn:microsoft.com/office/officeart/2005/8/layout/chevron2"/>
    <dgm:cxn modelId="{16AE345B-0FF7-443C-84AF-BB4C7C2164FA}" type="presOf" srcId="{D907F9DA-9875-49C1-9F3C-3ABEF7A813D5}" destId="{D7CA091E-2B6D-4C08-8BF8-B61B53741F79}" srcOrd="0" destOrd="0" presId="urn:microsoft.com/office/officeart/2005/8/layout/chevron2"/>
    <dgm:cxn modelId="{009BDA42-B36D-4E25-8861-BDF48BDE9A17}" type="presOf" srcId="{BFB2F77C-5A32-43AD-AC16-AB6BB32A6B42}" destId="{134E41E7-8A92-483A-A242-49F2A82AE158}" srcOrd="0" destOrd="0" presId="urn:microsoft.com/office/officeart/2005/8/layout/chevron2"/>
    <dgm:cxn modelId="{710FF4CF-3650-4229-90C0-0B0DBAA0432B}" type="presOf" srcId="{8684A8B1-3989-4274-ADAC-76AFA7A219AA}" destId="{BADEA40E-A5EC-4421-9581-CA4D21B4C2BD}" srcOrd="0" destOrd="0" presId="urn:microsoft.com/office/officeart/2005/8/layout/chevron2"/>
    <dgm:cxn modelId="{D1698330-C38D-4972-9C80-10E94428B4A1}" srcId="{924AE269-3CF1-47CA-9E54-6F8E41C52512}" destId="{7E71649C-B7BD-48AA-BA51-8F407CC9B131}" srcOrd="3" destOrd="0" parTransId="{E06FF216-F578-4BD0-A880-4F4233FA3411}" sibTransId="{FB4E81EB-B8C8-4679-AF24-977231854826}"/>
    <dgm:cxn modelId="{1424A09C-E8B6-477E-85D5-400CA1F8EAFA}" type="presParOf" srcId="{4FAD1FF8-399D-4786-8528-2B7A25041A54}" destId="{9831BAEE-7BEC-4E69-9DFA-B26B295BBE82}" srcOrd="0" destOrd="0" presId="urn:microsoft.com/office/officeart/2005/8/layout/chevron2"/>
    <dgm:cxn modelId="{3B769443-067A-4237-8079-7B45DC2C1CFB}" type="presParOf" srcId="{9831BAEE-7BEC-4E69-9DFA-B26B295BBE82}" destId="{84772F25-B204-43C3-A147-DC9D9E3C3FEE}" srcOrd="0" destOrd="0" presId="urn:microsoft.com/office/officeart/2005/8/layout/chevron2"/>
    <dgm:cxn modelId="{9F9A2A7A-52F7-4E1D-8116-E85BB52A13AB}" type="presParOf" srcId="{9831BAEE-7BEC-4E69-9DFA-B26B295BBE82}" destId="{BADEA40E-A5EC-4421-9581-CA4D21B4C2BD}" srcOrd="1" destOrd="0" presId="urn:microsoft.com/office/officeart/2005/8/layout/chevron2"/>
    <dgm:cxn modelId="{8E523822-EEE2-4F3A-90D9-95E747F414A2}" type="presParOf" srcId="{4FAD1FF8-399D-4786-8528-2B7A25041A54}" destId="{536EC960-56E0-49FD-B19B-A8F58911AB1D}" srcOrd="1" destOrd="0" presId="urn:microsoft.com/office/officeart/2005/8/layout/chevron2"/>
    <dgm:cxn modelId="{F002C335-780A-4C57-A003-57577EE76E21}" type="presParOf" srcId="{4FAD1FF8-399D-4786-8528-2B7A25041A54}" destId="{84ACC800-5A4B-4F1A-9F10-914F4B73853F}" srcOrd="2" destOrd="0" presId="urn:microsoft.com/office/officeart/2005/8/layout/chevron2"/>
    <dgm:cxn modelId="{786A140A-72F2-45BB-9952-FA9C88039B2F}" type="presParOf" srcId="{84ACC800-5A4B-4F1A-9F10-914F4B73853F}" destId="{134E41E7-8A92-483A-A242-49F2A82AE158}" srcOrd="0" destOrd="0" presId="urn:microsoft.com/office/officeart/2005/8/layout/chevron2"/>
    <dgm:cxn modelId="{FF2ED55F-1B60-4FD7-B8BD-12ABB3D942F4}" type="presParOf" srcId="{84ACC800-5A4B-4F1A-9F10-914F4B73853F}" destId="{37943CC8-2857-4271-8D5B-4D6ED09E1F5E}" srcOrd="1" destOrd="0" presId="urn:microsoft.com/office/officeart/2005/8/layout/chevron2"/>
    <dgm:cxn modelId="{D733BA36-A21F-445B-A7B9-984067934ABF}" type="presParOf" srcId="{4FAD1FF8-399D-4786-8528-2B7A25041A54}" destId="{4813A06F-5D0D-4905-817E-86E6A5E29586}" srcOrd="3" destOrd="0" presId="urn:microsoft.com/office/officeart/2005/8/layout/chevron2"/>
    <dgm:cxn modelId="{39974C84-C717-4C29-9EFF-AE8487F1C314}" type="presParOf" srcId="{4FAD1FF8-399D-4786-8528-2B7A25041A54}" destId="{2A2EC093-2BC1-4643-BC9B-B9FF8FFE1981}" srcOrd="4" destOrd="0" presId="urn:microsoft.com/office/officeart/2005/8/layout/chevron2"/>
    <dgm:cxn modelId="{F14BEFD2-C57F-4B4D-8ACC-C6C58F47D9DD}" type="presParOf" srcId="{2A2EC093-2BC1-4643-BC9B-B9FF8FFE1981}" destId="{21030F9F-12C0-4CCB-9EB3-A1FBD0EF3CFE}" srcOrd="0" destOrd="0" presId="urn:microsoft.com/office/officeart/2005/8/layout/chevron2"/>
    <dgm:cxn modelId="{BE49A817-3C69-464C-AA9E-E953D216D5A3}" type="presParOf" srcId="{2A2EC093-2BC1-4643-BC9B-B9FF8FFE1981}" destId="{D7CA091E-2B6D-4C08-8BF8-B61B53741F79}" srcOrd="1" destOrd="0" presId="urn:microsoft.com/office/officeart/2005/8/layout/chevron2"/>
    <dgm:cxn modelId="{BAA1C9FA-5FD3-459D-9B24-03FF7681F85B}" type="presParOf" srcId="{4FAD1FF8-399D-4786-8528-2B7A25041A54}" destId="{12F325C8-686B-49E1-A3F9-0E000FD331FF}" srcOrd="5" destOrd="0" presId="urn:microsoft.com/office/officeart/2005/8/layout/chevron2"/>
    <dgm:cxn modelId="{38006AF6-B4C2-4F8A-AE90-CE4DA352C3ED}" type="presParOf" srcId="{4FAD1FF8-399D-4786-8528-2B7A25041A54}" destId="{12BE3B36-9F1E-4211-A191-CF54E85E1810}" srcOrd="6" destOrd="0" presId="urn:microsoft.com/office/officeart/2005/8/layout/chevron2"/>
    <dgm:cxn modelId="{53EC0A9A-1492-4A81-9B6F-33DA89A152C2}" type="presParOf" srcId="{12BE3B36-9F1E-4211-A191-CF54E85E1810}" destId="{0BC27793-137F-4683-9060-297688B4275A}" srcOrd="0" destOrd="0" presId="urn:microsoft.com/office/officeart/2005/8/layout/chevron2"/>
    <dgm:cxn modelId="{ABD4702F-C300-4361-8B2C-2191136D1C7C}" type="presParOf" srcId="{12BE3B36-9F1E-4211-A191-CF54E85E1810}" destId="{230697C1-AA66-491B-9AEA-B3494E0F5AC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4EAB2-9939-4DD4-84AB-6344A5E470A7}"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AB738988-3667-48BD-A360-4E7B9509181C}">
      <dgm:prSet custT="1"/>
      <dgm:spPr/>
      <dgm:t>
        <a:bodyPr/>
        <a:lstStyle/>
        <a:p>
          <a:pPr algn="ctr" rtl="0">
            <a:lnSpc>
              <a:spcPts val="2160"/>
            </a:lnSpc>
            <a:spcBef>
              <a:spcPts val="0"/>
            </a:spcBef>
            <a:spcAft>
              <a:spcPts val="0"/>
            </a:spcAft>
          </a:pPr>
          <a:r>
            <a:rPr lang="en-US" sz="1500" b="1" dirty="0" smtClean="0">
              <a:solidFill>
                <a:srgbClr val="2A5C58"/>
              </a:solidFill>
            </a:rPr>
            <a:t>Lose control 100% over project objectives.</a:t>
          </a:r>
          <a:endParaRPr lang="tr-TR" sz="1500" b="1" dirty="0">
            <a:solidFill>
              <a:srgbClr val="2A5C58"/>
            </a:solidFill>
            <a:cs typeface="Simplified Arabic" pitchFamily="2" charset="-78"/>
          </a:endParaRPr>
        </a:p>
      </dgm:t>
    </dgm:pt>
    <dgm:pt modelId="{CCD11A6C-A19F-4C17-9311-75B76E4E71BF}" type="parTrans" cxnId="{5AB100F8-A97C-42CE-A859-16C478E9B593}">
      <dgm:prSet/>
      <dgm:spPr/>
      <dgm:t>
        <a:bodyPr/>
        <a:lstStyle/>
        <a:p>
          <a:pPr algn="ctr">
            <a:lnSpc>
              <a:spcPts val="2160"/>
            </a:lnSpc>
            <a:spcBef>
              <a:spcPts val="0"/>
            </a:spcBef>
            <a:spcAft>
              <a:spcPts val="0"/>
            </a:spcAft>
          </a:pPr>
          <a:endParaRPr lang="en-US" sz="1500" b="1"/>
        </a:p>
      </dgm:t>
    </dgm:pt>
    <dgm:pt modelId="{FEC08636-E455-4A6A-90E3-E8549B6C97FB}" type="sibTrans" cxnId="{5AB100F8-A97C-42CE-A859-16C478E9B593}">
      <dgm:prSet/>
      <dgm:spPr/>
      <dgm:t>
        <a:bodyPr/>
        <a:lstStyle/>
        <a:p>
          <a:pPr algn="ctr">
            <a:lnSpc>
              <a:spcPts val="2160"/>
            </a:lnSpc>
            <a:spcBef>
              <a:spcPts val="0"/>
            </a:spcBef>
            <a:spcAft>
              <a:spcPts val="0"/>
            </a:spcAft>
          </a:pPr>
          <a:endParaRPr lang="en-US" sz="1500" b="1"/>
        </a:p>
      </dgm:t>
    </dgm:pt>
    <dgm:pt modelId="{EF999779-0795-4722-A210-552A1B0EA4F5}">
      <dgm:prSet custT="1"/>
      <dgm:spPr/>
      <dgm:t>
        <a:bodyPr/>
        <a:lstStyle/>
        <a:p>
          <a:pPr algn="ctr" rtl="0">
            <a:lnSpc>
              <a:spcPts val="2160"/>
            </a:lnSpc>
            <a:spcBef>
              <a:spcPts val="0"/>
            </a:spcBef>
            <a:spcAft>
              <a:spcPts val="0"/>
            </a:spcAft>
          </a:pPr>
          <a:r>
            <a:rPr lang="en-US" sz="1500" b="1" dirty="0" smtClean="0">
              <a:solidFill>
                <a:schemeClr val="accent1">
                  <a:lumMod val="50000"/>
                </a:schemeClr>
              </a:solidFill>
            </a:rPr>
            <a:t>The partnering organization tries to obtain and control the majority of its financial resources.</a:t>
          </a:r>
          <a:endParaRPr lang="tr-TR" sz="1500" b="1" dirty="0">
            <a:solidFill>
              <a:schemeClr val="accent1">
                <a:lumMod val="50000"/>
              </a:schemeClr>
            </a:solidFill>
            <a:cs typeface="Simplified Arabic" pitchFamily="2" charset="-78"/>
          </a:endParaRPr>
        </a:p>
      </dgm:t>
    </dgm:pt>
    <dgm:pt modelId="{425352D5-4AD1-4EF1-B60E-1D496370DA32}" type="parTrans" cxnId="{4ED52F55-2998-4E88-A189-D77BFA2D514A}">
      <dgm:prSet/>
      <dgm:spPr/>
      <dgm:t>
        <a:bodyPr/>
        <a:lstStyle/>
        <a:p>
          <a:pPr algn="ctr">
            <a:lnSpc>
              <a:spcPts val="2160"/>
            </a:lnSpc>
            <a:spcBef>
              <a:spcPts val="0"/>
            </a:spcBef>
            <a:spcAft>
              <a:spcPts val="0"/>
            </a:spcAft>
          </a:pPr>
          <a:endParaRPr lang="en-US" sz="1500" b="1"/>
        </a:p>
      </dgm:t>
    </dgm:pt>
    <dgm:pt modelId="{0FE4A08E-979D-474D-A817-A467E02839D8}" type="sibTrans" cxnId="{4ED52F55-2998-4E88-A189-D77BFA2D514A}">
      <dgm:prSet/>
      <dgm:spPr/>
      <dgm:t>
        <a:bodyPr/>
        <a:lstStyle/>
        <a:p>
          <a:pPr algn="ctr">
            <a:lnSpc>
              <a:spcPts val="2160"/>
            </a:lnSpc>
            <a:spcBef>
              <a:spcPts val="0"/>
            </a:spcBef>
            <a:spcAft>
              <a:spcPts val="0"/>
            </a:spcAft>
          </a:pPr>
          <a:endParaRPr lang="en-US" sz="1500" b="1"/>
        </a:p>
      </dgm:t>
    </dgm:pt>
    <dgm:pt modelId="{A0A3BCAF-EDE9-4DFA-8A5B-BA18BB343756}">
      <dgm:prSet custT="1"/>
      <dgm:spPr/>
      <dgm:t>
        <a:bodyPr/>
        <a:lstStyle/>
        <a:p>
          <a:pPr algn="ctr" rtl="0">
            <a:lnSpc>
              <a:spcPts val="2160"/>
            </a:lnSpc>
            <a:spcBef>
              <a:spcPts val="0"/>
            </a:spcBef>
            <a:spcAft>
              <a:spcPts val="0"/>
            </a:spcAft>
          </a:pPr>
          <a:r>
            <a:rPr lang="en-US" sz="1500" b="1" dirty="0" smtClean="0">
              <a:solidFill>
                <a:schemeClr val="accent1">
                  <a:lumMod val="50000"/>
                </a:schemeClr>
              </a:solidFill>
            </a:rPr>
            <a:t>The difference between working methods and criteria between profit-oriented and non-profit organizations.</a:t>
          </a:r>
          <a:endParaRPr lang="tr-TR" sz="1500" b="1" dirty="0">
            <a:solidFill>
              <a:schemeClr val="accent1">
                <a:lumMod val="50000"/>
              </a:schemeClr>
            </a:solidFill>
            <a:cs typeface="Simplified Arabic" pitchFamily="2" charset="-78"/>
          </a:endParaRPr>
        </a:p>
      </dgm:t>
    </dgm:pt>
    <dgm:pt modelId="{0D48243B-CCC0-4ED3-A0FD-30A892A0F3A7}" type="parTrans" cxnId="{D76BB983-54AB-4AE8-A3CB-518E77A3D37A}">
      <dgm:prSet/>
      <dgm:spPr/>
      <dgm:t>
        <a:bodyPr/>
        <a:lstStyle/>
        <a:p>
          <a:pPr algn="ctr">
            <a:lnSpc>
              <a:spcPts val="2160"/>
            </a:lnSpc>
            <a:spcBef>
              <a:spcPts val="0"/>
            </a:spcBef>
            <a:spcAft>
              <a:spcPts val="0"/>
            </a:spcAft>
          </a:pPr>
          <a:endParaRPr lang="en-US" sz="1500" b="1"/>
        </a:p>
      </dgm:t>
    </dgm:pt>
    <dgm:pt modelId="{3CB416D1-874D-4155-8133-93A1AE3B2895}" type="sibTrans" cxnId="{D76BB983-54AB-4AE8-A3CB-518E77A3D37A}">
      <dgm:prSet/>
      <dgm:spPr/>
      <dgm:t>
        <a:bodyPr/>
        <a:lstStyle/>
        <a:p>
          <a:pPr algn="ctr">
            <a:lnSpc>
              <a:spcPts val="2160"/>
            </a:lnSpc>
            <a:spcBef>
              <a:spcPts val="0"/>
            </a:spcBef>
            <a:spcAft>
              <a:spcPts val="0"/>
            </a:spcAft>
          </a:pPr>
          <a:endParaRPr lang="en-US" sz="1500" b="1"/>
        </a:p>
      </dgm:t>
    </dgm:pt>
    <dgm:pt modelId="{1930C51F-4D46-4291-91CF-9770404CF12C}">
      <dgm:prSet custT="1"/>
      <dgm:spPr/>
      <dgm:t>
        <a:bodyPr/>
        <a:lstStyle/>
        <a:p>
          <a:pPr algn="ctr" rtl="0">
            <a:lnSpc>
              <a:spcPts val="2160"/>
            </a:lnSpc>
            <a:spcBef>
              <a:spcPts val="0"/>
            </a:spcBef>
            <a:spcAft>
              <a:spcPts val="0"/>
            </a:spcAft>
          </a:pPr>
          <a:r>
            <a:rPr lang="en-US" sz="1500" b="1" dirty="0" smtClean="0">
              <a:solidFill>
                <a:schemeClr val="accent1">
                  <a:lumMod val="50000"/>
                </a:schemeClr>
              </a:solidFill>
            </a:rPr>
            <a:t>Challenging control over the published and targeted mission of the project</a:t>
          </a:r>
          <a:r>
            <a:rPr lang="tr-TR" sz="1500" b="1" dirty="0" smtClean="0">
              <a:solidFill>
                <a:schemeClr val="accent1">
                  <a:lumMod val="50000"/>
                </a:schemeClr>
              </a:solidFill>
            </a:rPr>
            <a:t>.</a:t>
          </a:r>
          <a:endParaRPr lang="tr-TR" sz="1500" b="1" dirty="0">
            <a:solidFill>
              <a:schemeClr val="accent1">
                <a:lumMod val="50000"/>
              </a:schemeClr>
            </a:solidFill>
            <a:cs typeface="Simplified Arabic" pitchFamily="2" charset="-78"/>
          </a:endParaRPr>
        </a:p>
      </dgm:t>
    </dgm:pt>
    <dgm:pt modelId="{DBF15B14-9A13-4AAC-AFC1-76209A4FEA80}" type="parTrans" cxnId="{17908F92-1489-4F7E-B793-615E95665EA9}">
      <dgm:prSet/>
      <dgm:spPr/>
      <dgm:t>
        <a:bodyPr/>
        <a:lstStyle/>
        <a:p>
          <a:pPr algn="ctr">
            <a:lnSpc>
              <a:spcPts val="2160"/>
            </a:lnSpc>
            <a:spcBef>
              <a:spcPts val="0"/>
            </a:spcBef>
            <a:spcAft>
              <a:spcPts val="0"/>
            </a:spcAft>
          </a:pPr>
          <a:endParaRPr lang="en-US" sz="1500" b="1"/>
        </a:p>
      </dgm:t>
    </dgm:pt>
    <dgm:pt modelId="{EC85F435-F265-4A9E-BC86-AD564B700E59}" type="sibTrans" cxnId="{17908F92-1489-4F7E-B793-615E95665EA9}">
      <dgm:prSet/>
      <dgm:spPr/>
      <dgm:t>
        <a:bodyPr/>
        <a:lstStyle/>
        <a:p>
          <a:pPr algn="ctr">
            <a:lnSpc>
              <a:spcPts val="2160"/>
            </a:lnSpc>
            <a:spcBef>
              <a:spcPts val="0"/>
            </a:spcBef>
            <a:spcAft>
              <a:spcPts val="0"/>
            </a:spcAft>
          </a:pPr>
          <a:endParaRPr lang="en-US" sz="1500" b="1"/>
        </a:p>
      </dgm:t>
    </dgm:pt>
    <dgm:pt modelId="{6A278709-387A-4178-9E4F-D1CC3F2AA350}">
      <dgm:prSet custT="1"/>
      <dgm:spPr/>
      <dgm:t>
        <a:bodyPr/>
        <a:lstStyle/>
        <a:p>
          <a:pPr algn="ctr" rtl="0">
            <a:lnSpc>
              <a:spcPts val="2160"/>
            </a:lnSpc>
            <a:spcBef>
              <a:spcPts val="0"/>
            </a:spcBef>
            <a:spcAft>
              <a:spcPts val="0"/>
            </a:spcAft>
          </a:pPr>
          <a:r>
            <a:rPr lang="en-US" sz="1500" b="1" dirty="0" smtClean="0">
              <a:solidFill>
                <a:schemeClr val="accent1">
                  <a:lumMod val="50000"/>
                </a:schemeClr>
              </a:solidFill>
            </a:rPr>
            <a:t>Loss of control over execution of the project.</a:t>
          </a:r>
          <a:endParaRPr lang="tr-TR" sz="1500" b="1" dirty="0">
            <a:solidFill>
              <a:schemeClr val="accent1">
                <a:lumMod val="50000"/>
              </a:schemeClr>
            </a:solidFill>
            <a:cs typeface="Simplified Arabic" pitchFamily="2" charset="-78"/>
          </a:endParaRPr>
        </a:p>
      </dgm:t>
    </dgm:pt>
    <dgm:pt modelId="{519E8100-FD99-442A-B71C-D55FAAAD5236}" type="parTrans" cxnId="{DAC02AD0-FEB2-4ADE-ADB7-4447B99598F7}">
      <dgm:prSet/>
      <dgm:spPr/>
      <dgm:t>
        <a:bodyPr/>
        <a:lstStyle/>
        <a:p>
          <a:pPr algn="ctr">
            <a:lnSpc>
              <a:spcPts val="2160"/>
            </a:lnSpc>
            <a:spcBef>
              <a:spcPts val="0"/>
            </a:spcBef>
            <a:spcAft>
              <a:spcPts val="0"/>
            </a:spcAft>
          </a:pPr>
          <a:endParaRPr lang="en-US" sz="1500" b="1"/>
        </a:p>
      </dgm:t>
    </dgm:pt>
    <dgm:pt modelId="{68B35A76-C9A5-41EA-B8B0-069D27CD3BD0}" type="sibTrans" cxnId="{DAC02AD0-FEB2-4ADE-ADB7-4447B99598F7}">
      <dgm:prSet/>
      <dgm:spPr/>
      <dgm:t>
        <a:bodyPr/>
        <a:lstStyle/>
        <a:p>
          <a:pPr algn="ctr">
            <a:lnSpc>
              <a:spcPts val="2160"/>
            </a:lnSpc>
            <a:spcBef>
              <a:spcPts val="0"/>
            </a:spcBef>
            <a:spcAft>
              <a:spcPts val="0"/>
            </a:spcAft>
          </a:pPr>
          <a:endParaRPr lang="en-US" sz="1500" b="1"/>
        </a:p>
      </dgm:t>
    </dgm:pt>
    <dgm:pt modelId="{121CF061-16F5-467E-91A2-034850E1C7B3}">
      <dgm:prSet custT="1"/>
      <dgm:spPr/>
      <dgm:t>
        <a:bodyPr/>
        <a:lstStyle/>
        <a:p>
          <a:pPr algn="ctr" rtl="0">
            <a:lnSpc>
              <a:spcPts val="2160"/>
            </a:lnSpc>
            <a:spcBef>
              <a:spcPts val="0"/>
            </a:spcBef>
            <a:spcAft>
              <a:spcPts val="0"/>
            </a:spcAft>
          </a:pPr>
          <a:r>
            <a:rPr lang="en-US" sz="1500" b="1" dirty="0" smtClean="0">
              <a:solidFill>
                <a:schemeClr val="accent1">
                  <a:lumMod val="50000"/>
                </a:schemeClr>
              </a:solidFill>
            </a:rPr>
            <a:t>Project financing or retreat in the first difficulty encountered.</a:t>
          </a:r>
          <a:endParaRPr lang="tr-TR" sz="1500" b="1" dirty="0">
            <a:solidFill>
              <a:schemeClr val="accent1">
                <a:lumMod val="50000"/>
              </a:schemeClr>
            </a:solidFill>
            <a:cs typeface="Simplified Arabic" pitchFamily="2" charset="-78"/>
          </a:endParaRPr>
        </a:p>
      </dgm:t>
    </dgm:pt>
    <dgm:pt modelId="{92DAF76B-0DCB-4105-9117-AFED38FE7689}" type="parTrans" cxnId="{8B21318D-306B-4184-B446-86165E9D7C4E}">
      <dgm:prSet/>
      <dgm:spPr/>
      <dgm:t>
        <a:bodyPr/>
        <a:lstStyle/>
        <a:p>
          <a:pPr algn="ctr">
            <a:lnSpc>
              <a:spcPts val="2160"/>
            </a:lnSpc>
            <a:spcBef>
              <a:spcPts val="0"/>
            </a:spcBef>
            <a:spcAft>
              <a:spcPts val="0"/>
            </a:spcAft>
          </a:pPr>
          <a:endParaRPr lang="en-US" sz="1500" b="1"/>
        </a:p>
      </dgm:t>
    </dgm:pt>
    <dgm:pt modelId="{E10E236E-7862-4144-A8C1-669535081594}" type="sibTrans" cxnId="{8B21318D-306B-4184-B446-86165E9D7C4E}">
      <dgm:prSet/>
      <dgm:spPr/>
      <dgm:t>
        <a:bodyPr/>
        <a:lstStyle/>
        <a:p>
          <a:pPr algn="ctr">
            <a:lnSpc>
              <a:spcPts val="2160"/>
            </a:lnSpc>
            <a:spcBef>
              <a:spcPts val="0"/>
            </a:spcBef>
            <a:spcAft>
              <a:spcPts val="0"/>
            </a:spcAft>
          </a:pPr>
          <a:endParaRPr lang="en-US" sz="1500" b="1"/>
        </a:p>
      </dgm:t>
    </dgm:pt>
    <dgm:pt modelId="{E998B351-057F-40B2-928D-122A2C3112E4}">
      <dgm:prSet custT="1"/>
      <dgm:spPr/>
      <dgm:t>
        <a:bodyPr/>
        <a:lstStyle/>
        <a:p>
          <a:pPr algn="ctr" rtl="0">
            <a:lnSpc>
              <a:spcPts val="2160"/>
            </a:lnSpc>
            <a:spcBef>
              <a:spcPts val="0"/>
            </a:spcBef>
            <a:spcAft>
              <a:spcPts val="0"/>
            </a:spcAft>
          </a:pPr>
          <a:r>
            <a:rPr lang="en-US" sz="1500" b="1" dirty="0" smtClean="0">
              <a:solidFill>
                <a:srgbClr val="FF0000"/>
              </a:solidFill>
            </a:rPr>
            <a:t>Failed partnership and prevention of the project</a:t>
          </a:r>
          <a:endParaRPr lang="tr-TR" sz="1500" b="1" dirty="0">
            <a:solidFill>
              <a:srgbClr val="FF0000"/>
            </a:solidFill>
            <a:cs typeface="Simplified Arabic" pitchFamily="2" charset="-78"/>
          </a:endParaRPr>
        </a:p>
      </dgm:t>
    </dgm:pt>
    <dgm:pt modelId="{75FFF77F-2DCD-4B89-BDA1-2575F10FA0F5}" type="parTrans" cxnId="{8EF26A07-2460-4035-8DDB-9BDB6BF2DE3A}">
      <dgm:prSet/>
      <dgm:spPr/>
      <dgm:t>
        <a:bodyPr/>
        <a:lstStyle/>
        <a:p>
          <a:pPr algn="ctr">
            <a:lnSpc>
              <a:spcPts val="2160"/>
            </a:lnSpc>
            <a:spcBef>
              <a:spcPts val="0"/>
            </a:spcBef>
            <a:spcAft>
              <a:spcPts val="0"/>
            </a:spcAft>
          </a:pPr>
          <a:endParaRPr lang="en-US" sz="1500" b="1"/>
        </a:p>
      </dgm:t>
    </dgm:pt>
    <dgm:pt modelId="{FD5E1433-88F9-4BC0-B0AB-82F5164F691B}" type="sibTrans" cxnId="{8EF26A07-2460-4035-8DDB-9BDB6BF2DE3A}">
      <dgm:prSet/>
      <dgm:spPr/>
      <dgm:t>
        <a:bodyPr/>
        <a:lstStyle/>
        <a:p>
          <a:pPr algn="ctr">
            <a:lnSpc>
              <a:spcPts val="2160"/>
            </a:lnSpc>
            <a:spcBef>
              <a:spcPts val="0"/>
            </a:spcBef>
            <a:spcAft>
              <a:spcPts val="0"/>
            </a:spcAft>
          </a:pPr>
          <a:endParaRPr lang="en-US" sz="1500" b="1"/>
        </a:p>
      </dgm:t>
    </dgm:pt>
    <dgm:pt modelId="{8F6B752A-6310-4C11-9B3A-A0F17973F066}" type="pres">
      <dgm:prSet presAssocID="{CB44EAB2-9939-4DD4-84AB-6344A5E470A7}" presName="Name0" presStyleCnt="0">
        <dgm:presLayoutVars>
          <dgm:dir/>
          <dgm:animLvl val="lvl"/>
          <dgm:resizeHandles val="exact"/>
        </dgm:presLayoutVars>
      </dgm:prSet>
      <dgm:spPr/>
      <dgm:t>
        <a:bodyPr/>
        <a:lstStyle/>
        <a:p>
          <a:endParaRPr lang="en-US"/>
        </a:p>
      </dgm:t>
    </dgm:pt>
    <dgm:pt modelId="{EAD4B88F-5879-42F9-B0DA-674E0B85BE9F}" type="pres">
      <dgm:prSet presAssocID="{E998B351-057F-40B2-928D-122A2C3112E4}" presName="boxAndChildren" presStyleCnt="0"/>
      <dgm:spPr/>
    </dgm:pt>
    <dgm:pt modelId="{D0026BD3-048C-4D3C-B769-289048BEFF7F}" type="pres">
      <dgm:prSet presAssocID="{E998B351-057F-40B2-928D-122A2C3112E4}" presName="parentTextBox" presStyleLbl="node1" presStyleIdx="0" presStyleCnt="7"/>
      <dgm:spPr/>
      <dgm:t>
        <a:bodyPr/>
        <a:lstStyle/>
        <a:p>
          <a:endParaRPr lang="en-US"/>
        </a:p>
      </dgm:t>
    </dgm:pt>
    <dgm:pt modelId="{B25E44CF-03F1-4650-BB49-8AEFC8CC21AC}" type="pres">
      <dgm:prSet presAssocID="{E10E236E-7862-4144-A8C1-669535081594}" presName="sp" presStyleCnt="0"/>
      <dgm:spPr/>
    </dgm:pt>
    <dgm:pt modelId="{B3D77CA9-3C17-418D-9341-6DF4719DFFB0}" type="pres">
      <dgm:prSet presAssocID="{121CF061-16F5-467E-91A2-034850E1C7B3}" presName="arrowAndChildren" presStyleCnt="0"/>
      <dgm:spPr/>
    </dgm:pt>
    <dgm:pt modelId="{D0A9EE2E-F740-4C43-97D8-81D16FBC53EF}" type="pres">
      <dgm:prSet presAssocID="{121CF061-16F5-467E-91A2-034850E1C7B3}" presName="parentTextArrow" presStyleLbl="node1" presStyleIdx="1" presStyleCnt="7"/>
      <dgm:spPr/>
      <dgm:t>
        <a:bodyPr/>
        <a:lstStyle/>
        <a:p>
          <a:endParaRPr lang="en-US"/>
        </a:p>
      </dgm:t>
    </dgm:pt>
    <dgm:pt modelId="{191AD9ED-143D-4DEE-B577-F0B73DDFB053}" type="pres">
      <dgm:prSet presAssocID="{68B35A76-C9A5-41EA-B8B0-069D27CD3BD0}" presName="sp" presStyleCnt="0"/>
      <dgm:spPr/>
    </dgm:pt>
    <dgm:pt modelId="{1443529F-F85B-4BC8-B037-EB14C1B86554}" type="pres">
      <dgm:prSet presAssocID="{6A278709-387A-4178-9E4F-D1CC3F2AA350}" presName="arrowAndChildren" presStyleCnt="0"/>
      <dgm:spPr/>
    </dgm:pt>
    <dgm:pt modelId="{EE480ECD-49F8-42ED-8AEA-DD113260F7B5}" type="pres">
      <dgm:prSet presAssocID="{6A278709-387A-4178-9E4F-D1CC3F2AA350}" presName="parentTextArrow" presStyleLbl="node1" presStyleIdx="2" presStyleCnt="7"/>
      <dgm:spPr/>
      <dgm:t>
        <a:bodyPr/>
        <a:lstStyle/>
        <a:p>
          <a:endParaRPr lang="en-US"/>
        </a:p>
      </dgm:t>
    </dgm:pt>
    <dgm:pt modelId="{7632A875-97D3-4B92-879E-FBABC903EAB4}" type="pres">
      <dgm:prSet presAssocID="{EC85F435-F265-4A9E-BC86-AD564B700E59}" presName="sp" presStyleCnt="0"/>
      <dgm:spPr/>
    </dgm:pt>
    <dgm:pt modelId="{778D94A8-0E67-4EB9-9B8B-B82A51B8FE37}" type="pres">
      <dgm:prSet presAssocID="{1930C51F-4D46-4291-91CF-9770404CF12C}" presName="arrowAndChildren" presStyleCnt="0"/>
      <dgm:spPr/>
    </dgm:pt>
    <dgm:pt modelId="{8A5204CC-41BE-4C18-A111-47967D7CED73}" type="pres">
      <dgm:prSet presAssocID="{1930C51F-4D46-4291-91CF-9770404CF12C}" presName="parentTextArrow" presStyleLbl="node1" presStyleIdx="3" presStyleCnt="7" custLinFactNeighborY="2213"/>
      <dgm:spPr/>
      <dgm:t>
        <a:bodyPr/>
        <a:lstStyle/>
        <a:p>
          <a:endParaRPr lang="en-US"/>
        </a:p>
      </dgm:t>
    </dgm:pt>
    <dgm:pt modelId="{2880D66A-DBD9-4F5C-97BB-634FD39C490D}" type="pres">
      <dgm:prSet presAssocID="{3CB416D1-874D-4155-8133-93A1AE3B2895}" presName="sp" presStyleCnt="0"/>
      <dgm:spPr/>
    </dgm:pt>
    <dgm:pt modelId="{7F93F1F8-14E7-4E17-837E-28575C76128F}" type="pres">
      <dgm:prSet presAssocID="{A0A3BCAF-EDE9-4DFA-8A5B-BA18BB343756}" presName="arrowAndChildren" presStyleCnt="0"/>
      <dgm:spPr/>
    </dgm:pt>
    <dgm:pt modelId="{71B7F463-6E89-4AB2-8440-E3DA842B4EB3}" type="pres">
      <dgm:prSet presAssocID="{A0A3BCAF-EDE9-4DFA-8A5B-BA18BB343756}" presName="parentTextArrow" presStyleLbl="node1" presStyleIdx="4" presStyleCnt="7"/>
      <dgm:spPr/>
      <dgm:t>
        <a:bodyPr/>
        <a:lstStyle/>
        <a:p>
          <a:endParaRPr lang="en-US"/>
        </a:p>
      </dgm:t>
    </dgm:pt>
    <dgm:pt modelId="{AD794AD6-C64A-4298-9868-7E8742313A28}" type="pres">
      <dgm:prSet presAssocID="{0FE4A08E-979D-474D-A817-A467E02839D8}" presName="sp" presStyleCnt="0"/>
      <dgm:spPr/>
    </dgm:pt>
    <dgm:pt modelId="{696D3CA8-C2AC-45FB-8DE1-76B2C02B1BA0}" type="pres">
      <dgm:prSet presAssocID="{EF999779-0795-4722-A210-552A1B0EA4F5}" presName="arrowAndChildren" presStyleCnt="0"/>
      <dgm:spPr/>
    </dgm:pt>
    <dgm:pt modelId="{0AA75AF2-85FB-4BFC-B1D7-C8E2353F3815}" type="pres">
      <dgm:prSet presAssocID="{EF999779-0795-4722-A210-552A1B0EA4F5}" presName="parentTextArrow" presStyleLbl="node1" presStyleIdx="5" presStyleCnt="7"/>
      <dgm:spPr/>
      <dgm:t>
        <a:bodyPr/>
        <a:lstStyle/>
        <a:p>
          <a:endParaRPr lang="en-US"/>
        </a:p>
      </dgm:t>
    </dgm:pt>
    <dgm:pt modelId="{5131ED36-8331-499F-ABBB-7CB3ED676450}" type="pres">
      <dgm:prSet presAssocID="{FEC08636-E455-4A6A-90E3-E8549B6C97FB}" presName="sp" presStyleCnt="0"/>
      <dgm:spPr/>
    </dgm:pt>
    <dgm:pt modelId="{E3F613F3-8EBF-4B38-A950-E7B3F934761F}" type="pres">
      <dgm:prSet presAssocID="{AB738988-3667-48BD-A360-4E7B9509181C}" presName="arrowAndChildren" presStyleCnt="0"/>
      <dgm:spPr/>
    </dgm:pt>
    <dgm:pt modelId="{AC2578A4-BE08-4F04-865B-50D63B580823}" type="pres">
      <dgm:prSet presAssocID="{AB738988-3667-48BD-A360-4E7B9509181C}" presName="parentTextArrow" presStyleLbl="node1" presStyleIdx="6" presStyleCnt="7"/>
      <dgm:spPr/>
      <dgm:t>
        <a:bodyPr/>
        <a:lstStyle/>
        <a:p>
          <a:endParaRPr lang="en-US"/>
        </a:p>
      </dgm:t>
    </dgm:pt>
  </dgm:ptLst>
  <dgm:cxnLst>
    <dgm:cxn modelId="{4ED52F55-2998-4E88-A189-D77BFA2D514A}" srcId="{CB44EAB2-9939-4DD4-84AB-6344A5E470A7}" destId="{EF999779-0795-4722-A210-552A1B0EA4F5}" srcOrd="1" destOrd="0" parTransId="{425352D5-4AD1-4EF1-B60E-1D496370DA32}" sibTransId="{0FE4A08E-979D-474D-A817-A467E02839D8}"/>
    <dgm:cxn modelId="{D81E60D6-2B66-48E4-BECF-33F8B36A1424}" type="presOf" srcId="{AB738988-3667-48BD-A360-4E7B9509181C}" destId="{AC2578A4-BE08-4F04-865B-50D63B580823}" srcOrd="0" destOrd="0" presId="urn:microsoft.com/office/officeart/2005/8/layout/process4"/>
    <dgm:cxn modelId="{DAC02AD0-FEB2-4ADE-ADB7-4447B99598F7}" srcId="{CB44EAB2-9939-4DD4-84AB-6344A5E470A7}" destId="{6A278709-387A-4178-9E4F-D1CC3F2AA350}" srcOrd="4" destOrd="0" parTransId="{519E8100-FD99-442A-B71C-D55FAAAD5236}" sibTransId="{68B35A76-C9A5-41EA-B8B0-069D27CD3BD0}"/>
    <dgm:cxn modelId="{E9F4FFF6-7BA4-4FD3-A7B2-B54629AE60EC}" type="presOf" srcId="{1930C51F-4D46-4291-91CF-9770404CF12C}" destId="{8A5204CC-41BE-4C18-A111-47967D7CED73}" srcOrd="0" destOrd="0" presId="urn:microsoft.com/office/officeart/2005/8/layout/process4"/>
    <dgm:cxn modelId="{8B21318D-306B-4184-B446-86165E9D7C4E}" srcId="{CB44EAB2-9939-4DD4-84AB-6344A5E470A7}" destId="{121CF061-16F5-467E-91A2-034850E1C7B3}" srcOrd="5" destOrd="0" parTransId="{92DAF76B-0DCB-4105-9117-AFED38FE7689}" sibTransId="{E10E236E-7862-4144-A8C1-669535081594}"/>
    <dgm:cxn modelId="{17621A9C-B55F-4039-989D-C443B6ABFEA6}" type="presOf" srcId="{E998B351-057F-40B2-928D-122A2C3112E4}" destId="{D0026BD3-048C-4D3C-B769-289048BEFF7F}" srcOrd="0" destOrd="0" presId="urn:microsoft.com/office/officeart/2005/8/layout/process4"/>
    <dgm:cxn modelId="{7E43AD16-3DC1-458C-AFBC-8013646E01D9}" type="presOf" srcId="{EF999779-0795-4722-A210-552A1B0EA4F5}" destId="{0AA75AF2-85FB-4BFC-B1D7-C8E2353F3815}" srcOrd="0" destOrd="0" presId="urn:microsoft.com/office/officeart/2005/8/layout/process4"/>
    <dgm:cxn modelId="{8EF26A07-2460-4035-8DDB-9BDB6BF2DE3A}" srcId="{CB44EAB2-9939-4DD4-84AB-6344A5E470A7}" destId="{E998B351-057F-40B2-928D-122A2C3112E4}" srcOrd="6" destOrd="0" parTransId="{75FFF77F-2DCD-4B89-BDA1-2575F10FA0F5}" sibTransId="{FD5E1433-88F9-4BC0-B0AB-82F5164F691B}"/>
    <dgm:cxn modelId="{D76BB983-54AB-4AE8-A3CB-518E77A3D37A}" srcId="{CB44EAB2-9939-4DD4-84AB-6344A5E470A7}" destId="{A0A3BCAF-EDE9-4DFA-8A5B-BA18BB343756}" srcOrd="2" destOrd="0" parTransId="{0D48243B-CCC0-4ED3-A0FD-30A892A0F3A7}" sibTransId="{3CB416D1-874D-4155-8133-93A1AE3B2895}"/>
    <dgm:cxn modelId="{689DFD7D-CB98-4363-A642-272E14237149}" type="presOf" srcId="{CB44EAB2-9939-4DD4-84AB-6344A5E470A7}" destId="{8F6B752A-6310-4C11-9B3A-A0F17973F066}" srcOrd="0" destOrd="0" presId="urn:microsoft.com/office/officeart/2005/8/layout/process4"/>
    <dgm:cxn modelId="{5AB100F8-A97C-42CE-A859-16C478E9B593}" srcId="{CB44EAB2-9939-4DD4-84AB-6344A5E470A7}" destId="{AB738988-3667-48BD-A360-4E7B9509181C}" srcOrd="0" destOrd="0" parTransId="{CCD11A6C-A19F-4C17-9311-75B76E4E71BF}" sibTransId="{FEC08636-E455-4A6A-90E3-E8549B6C97FB}"/>
    <dgm:cxn modelId="{620EE07E-9EF3-4C65-8952-50F812A20DAC}" type="presOf" srcId="{6A278709-387A-4178-9E4F-D1CC3F2AA350}" destId="{EE480ECD-49F8-42ED-8AEA-DD113260F7B5}" srcOrd="0" destOrd="0" presId="urn:microsoft.com/office/officeart/2005/8/layout/process4"/>
    <dgm:cxn modelId="{DE189C87-1B20-431D-8625-7B72C523B091}" type="presOf" srcId="{A0A3BCAF-EDE9-4DFA-8A5B-BA18BB343756}" destId="{71B7F463-6E89-4AB2-8440-E3DA842B4EB3}" srcOrd="0" destOrd="0" presId="urn:microsoft.com/office/officeart/2005/8/layout/process4"/>
    <dgm:cxn modelId="{17908F92-1489-4F7E-B793-615E95665EA9}" srcId="{CB44EAB2-9939-4DD4-84AB-6344A5E470A7}" destId="{1930C51F-4D46-4291-91CF-9770404CF12C}" srcOrd="3" destOrd="0" parTransId="{DBF15B14-9A13-4AAC-AFC1-76209A4FEA80}" sibTransId="{EC85F435-F265-4A9E-BC86-AD564B700E59}"/>
    <dgm:cxn modelId="{2561C0CD-E36E-4DA4-993F-616D3732A90C}" type="presOf" srcId="{121CF061-16F5-467E-91A2-034850E1C7B3}" destId="{D0A9EE2E-F740-4C43-97D8-81D16FBC53EF}" srcOrd="0" destOrd="0" presId="urn:microsoft.com/office/officeart/2005/8/layout/process4"/>
    <dgm:cxn modelId="{A89A3AD0-3FFD-4E97-8135-BDD5E81AEF21}" type="presParOf" srcId="{8F6B752A-6310-4C11-9B3A-A0F17973F066}" destId="{EAD4B88F-5879-42F9-B0DA-674E0B85BE9F}" srcOrd="0" destOrd="0" presId="urn:microsoft.com/office/officeart/2005/8/layout/process4"/>
    <dgm:cxn modelId="{6C8936C5-3CD3-4A88-9F7A-70BABEBF9A10}" type="presParOf" srcId="{EAD4B88F-5879-42F9-B0DA-674E0B85BE9F}" destId="{D0026BD3-048C-4D3C-B769-289048BEFF7F}" srcOrd="0" destOrd="0" presId="urn:microsoft.com/office/officeart/2005/8/layout/process4"/>
    <dgm:cxn modelId="{BE3D98FB-6D36-4B93-9816-9A9A54C80043}" type="presParOf" srcId="{8F6B752A-6310-4C11-9B3A-A0F17973F066}" destId="{B25E44CF-03F1-4650-BB49-8AEFC8CC21AC}" srcOrd="1" destOrd="0" presId="urn:microsoft.com/office/officeart/2005/8/layout/process4"/>
    <dgm:cxn modelId="{1D993AA6-7130-4827-849A-21302E0C097F}" type="presParOf" srcId="{8F6B752A-6310-4C11-9B3A-A0F17973F066}" destId="{B3D77CA9-3C17-418D-9341-6DF4719DFFB0}" srcOrd="2" destOrd="0" presId="urn:microsoft.com/office/officeart/2005/8/layout/process4"/>
    <dgm:cxn modelId="{5F2C6F3C-FF41-415C-A0C1-66F9C80D6E1B}" type="presParOf" srcId="{B3D77CA9-3C17-418D-9341-6DF4719DFFB0}" destId="{D0A9EE2E-F740-4C43-97D8-81D16FBC53EF}" srcOrd="0" destOrd="0" presId="urn:microsoft.com/office/officeart/2005/8/layout/process4"/>
    <dgm:cxn modelId="{B16FE6DD-9D78-4521-9A59-49F938FC17A2}" type="presParOf" srcId="{8F6B752A-6310-4C11-9B3A-A0F17973F066}" destId="{191AD9ED-143D-4DEE-B577-F0B73DDFB053}" srcOrd="3" destOrd="0" presId="urn:microsoft.com/office/officeart/2005/8/layout/process4"/>
    <dgm:cxn modelId="{392EF201-5749-459D-9985-A1BAD113750C}" type="presParOf" srcId="{8F6B752A-6310-4C11-9B3A-A0F17973F066}" destId="{1443529F-F85B-4BC8-B037-EB14C1B86554}" srcOrd="4" destOrd="0" presId="urn:microsoft.com/office/officeart/2005/8/layout/process4"/>
    <dgm:cxn modelId="{D873FE00-C9F4-43B2-8B31-F5CD0434FBF9}" type="presParOf" srcId="{1443529F-F85B-4BC8-B037-EB14C1B86554}" destId="{EE480ECD-49F8-42ED-8AEA-DD113260F7B5}" srcOrd="0" destOrd="0" presId="urn:microsoft.com/office/officeart/2005/8/layout/process4"/>
    <dgm:cxn modelId="{09871825-9145-46F9-926E-B9BC4BCFE7E2}" type="presParOf" srcId="{8F6B752A-6310-4C11-9B3A-A0F17973F066}" destId="{7632A875-97D3-4B92-879E-FBABC903EAB4}" srcOrd="5" destOrd="0" presId="urn:microsoft.com/office/officeart/2005/8/layout/process4"/>
    <dgm:cxn modelId="{B3256E58-29DE-442F-B86E-C2A69CFCB2BA}" type="presParOf" srcId="{8F6B752A-6310-4C11-9B3A-A0F17973F066}" destId="{778D94A8-0E67-4EB9-9B8B-B82A51B8FE37}" srcOrd="6" destOrd="0" presId="urn:microsoft.com/office/officeart/2005/8/layout/process4"/>
    <dgm:cxn modelId="{07E27F08-989F-4A46-8738-306B0BB7C607}" type="presParOf" srcId="{778D94A8-0E67-4EB9-9B8B-B82A51B8FE37}" destId="{8A5204CC-41BE-4C18-A111-47967D7CED73}" srcOrd="0" destOrd="0" presId="urn:microsoft.com/office/officeart/2005/8/layout/process4"/>
    <dgm:cxn modelId="{DE727986-375C-43FE-80EF-C5E182FF51D7}" type="presParOf" srcId="{8F6B752A-6310-4C11-9B3A-A0F17973F066}" destId="{2880D66A-DBD9-4F5C-97BB-634FD39C490D}" srcOrd="7" destOrd="0" presId="urn:microsoft.com/office/officeart/2005/8/layout/process4"/>
    <dgm:cxn modelId="{12A8CA1C-49D0-4B23-A460-B49D402D7000}" type="presParOf" srcId="{8F6B752A-6310-4C11-9B3A-A0F17973F066}" destId="{7F93F1F8-14E7-4E17-837E-28575C76128F}" srcOrd="8" destOrd="0" presId="urn:microsoft.com/office/officeart/2005/8/layout/process4"/>
    <dgm:cxn modelId="{4006AF59-0B47-4854-854D-1A0568302281}" type="presParOf" srcId="{7F93F1F8-14E7-4E17-837E-28575C76128F}" destId="{71B7F463-6E89-4AB2-8440-E3DA842B4EB3}" srcOrd="0" destOrd="0" presId="urn:microsoft.com/office/officeart/2005/8/layout/process4"/>
    <dgm:cxn modelId="{A92E3224-0AD4-4023-8303-E44D3D566847}" type="presParOf" srcId="{8F6B752A-6310-4C11-9B3A-A0F17973F066}" destId="{AD794AD6-C64A-4298-9868-7E8742313A28}" srcOrd="9" destOrd="0" presId="urn:microsoft.com/office/officeart/2005/8/layout/process4"/>
    <dgm:cxn modelId="{00D88074-470A-47FA-ADB6-11F39F79FD91}" type="presParOf" srcId="{8F6B752A-6310-4C11-9B3A-A0F17973F066}" destId="{696D3CA8-C2AC-45FB-8DE1-76B2C02B1BA0}" srcOrd="10" destOrd="0" presId="urn:microsoft.com/office/officeart/2005/8/layout/process4"/>
    <dgm:cxn modelId="{B4135C83-AEAE-4056-A90B-AE2EF6CCA6DB}" type="presParOf" srcId="{696D3CA8-C2AC-45FB-8DE1-76B2C02B1BA0}" destId="{0AA75AF2-85FB-4BFC-B1D7-C8E2353F3815}" srcOrd="0" destOrd="0" presId="urn:microsoft.com/office/officeart/2005/8/layout/process4"/>
    <dgm:cxn modelId="{C3873B23-39FF-4366-897B-2F197D8A94C9}" type="presParOf" srcId="{8F6B752A-6310-4C11-9B3A-A0F17973F066}" destId="{5131ED36-8331-499F-ABBB-7CB3ED676450}" srcOrd="11" destOrd="0" presId="urn:microsoft.com/office/officeart/2005/8/layout/process4"/>
    <dgm:cxn modelId="{3D1C9660-7ABC-467F-BDF2-F28DD1C57AE1}" type="presParOf" srcId="{8F6B752A-6310-4C11-9B3A-A0F17973F066}" destId="{E3F613F3-8EBF-4B38-A950-E7B3F934761F}" srcOrd="12" destOrd="0" presId="urn:microsoft.com/office/officeart/2005/8/layout/process4"/>
    <dgm:cxn modelId="{503B4144-C2B7-4C38-A3CF-3DB3D3F8387B}" type="presParOf" srcId="{E3F613F3-8EBF-4B38-A950-E7B3F934761F}" destId="{AC2578A4-BE08-4F04-865B-50D63B580823}"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10E27-23A4-44E4-9C19-86D550D240F3}" type="doc">
      <dgm:prSet loTypeId="urn:microsoft.com/office/officeart/2005/8/layout/radial4" loCatId="relationship" qsTypeId="urn:microsoft.com/office/officeart/2005/8/quickstyle/simple1" qsCatId="simple" csTypeId="urn:microsoft.com/office/officeart/2005/8/colors/colorful1#6" csCatId="colorful" phldr="1"/>
      <dgm:spPr/>
      <dgm:t>
        <a:bodyPr/>
        <a:lstStyle/>
        <a:p>
          <a:endParaRPr lang="en-US"/>
        </a:p>
      </dgm:t>
    </dgm:pt>
    <dgm:pt modelId="{0BD1099D-879C-48BB-81A5-6E5D3A62C368}">
      <dgm:prSet phldrT="[Text]" custT="1"/>
      <dgm:spPr/>
      <dgm:t>
        <a:bodyPr/>
        <a:lstStyle/>
        <a:p>
          <a:pPr rtl="0"/>
          <a:r>
            <a:rPr lang="en-US" sz="2400" b="0" dirty="0" smtClean="0"/>
            <a:t>Link to Decision- Makers in Management</a:t>
          </a:r>
          <a:endParaRPr lang="tr-TR" sz="2400" b="0" dirty="0"/>
        </a:p>
      </dgm:t>
    </dgm:pt>
    <dgm:pt modelId="{A4B2D9E1-94AA-4097-8FE9-A81C76F95862}" type="parTrans" cxnId="{E8EF064B-D5BB-4DF5-8884-78877B8BBB12}">
      <dgm:prSet/>
      <dgm:spPr/>
      <dgm:t>
        <a:bodyPr/>
        <a:lstStyle/>
        <a:p>
          <a:endParaRPr lang="en-US" sz="2400"/>
        </a:p>
      </dgm:t>
    </dgm:pt>
    <dgm:pt modelId="{D95F109C-550A-46B4-A03F-B39580682DFC}" type="sibTrans" cxnId="{E8EF064B-D5BB-4DF5-8884-78877B8BBB12}">
      <dgm:prSet/>
      <dgm:spPr/>
      <dgm:t>
        <a:bodyPr/>
        <a:lstStyle/>
        <a:p>
          <a:endParaRPr lang="en-US" sz="2400"/>
        </a:p>
      </dgm:t>
    </dgm:pt>
    <dgm:pt modelId="{FBC248EE-B1EB-4D22-9100-282741955466}">
      <dgm:prSet phldrT="[Text]" custT="1"/>
      <dgm:spPr/>
      <dgm:t>
        <a:bodyPr/>
        <a:lstStyle/>
        <a:p>
          <a:pPr rtl="0"/>
          <a:r>
            <a:rPr lang="en-US" sz="2400" dirty="0" smtClean="0"/>
            <a:t>Department of Social Responsibility</a:t>
          </a:r>
          <a:endParaRPr lang="tr-TR" sz="2400" dirty="0"/>
        </a:p>
      </dgm:t>
    </dgm:pt>
    <dgm:pt modelId="{E8AC171F-5AE5-4360-80A8-776B83B0A67B}" type="parTrans" cxnId="{A6B15754-1CF1-4AD8-B797-3949E206EED9}">
      <dgm:prSet/>
      <dgm:spPr/>
      <dgm:t>
        <a:bodyPr/>
        <a:lstStyle/>
        <a:p>
          <a:endParaRPr lang="en-US" sz="2400"/>
        </a:p>
      </dgm:t>
    </dgm:pt>
    <dgm:pt modelId="{F758B357-70A7-42AD-9995-4F0E53CAD1E0}" type="sibTrans" cxnId="{A6B15754-1CF1-4AD8-B797-3949E206EED9}">
      <dgm:prSet/>
      <dgm:spPr/>
      <dgm:t>
        <a:bodyPr/>
        <a:lstStyle/>
        <a:p>
          <a:endParaRPr lang="en-US" sz="2400"/>
        </a:p>
      </dgm:t>
    </dgm:pt>
    <dgm:pt modelId="{CA4B7305-AA46-4874-A7BE-8918BFBF4A78}">
      <dgm:prSet phldrT="[Text]" custT="1"/>
      <dgm:spPr/>
      <dgm:t>
        <a:bodyPr/>
        <a:lstStyle/>
        <a:p>
          <a:pPr rtl="0"/>
          <a:r>
            <a:rPr lang="en-US" sz="2400" dirty="0" smtClean="0"/>
            <a:t>Public Relations</a:t>
          </a:r>
          <a:endParaRPr lang="tr-TR" sz="2400" dirty="0"/>
        </a:p>
      </dgm:t>
    </dgm:pt>
    <dgm:pt modelId="{D712E585-6968-4B0B-900C-5804B1256F58}" type="parTrans" cxnId="{C5776094-7C55-4B76-9C34-B598E08DFA6C}">
      <dgm:prSet/>
      <dgm:spPr/>
      <dgm:t>
        <a:bodyPr/>
        <a:lstStyle/>
        <a:p>
          <a:endParaRPr lang="en-US" sz="2400"/>
        </a:p>
      </dgm:t>
    </dgm:pt>
    <dgm:pt modelId="{F63A4CAD-AE21-45EA-BD31-C4BA63409FE6}" type="sibTrans" cxnId="{C5776094-7C55-4B76-9C34-B598E08DFA6C}">
      <dgm:prSet/>
      <dgm:spPr/>
      <dgm:t>
        <a:bodyPr/>
        <a:lstStyle/>
        <a:p>
          <a:endParaRPr lang="en-US" sz="2400"/>
        </a:p>
      </dgm:t>
    </dgm:pt>
    <dgm:pt modelId="{8EF09C02-9652-46E0-8B8F-DF43E94C43E8}">
      <dgm:prSet phldrT="[Text]" custT="1"/>
      <dgm:spPr/>
      <dgm:t>
        <a:bodyPr/>
        <a:lstStyle/>
        <a:p>
          <a:pPr rtl="0"/>
          <a:r>
            <a:rPr lang="en-US" sz="2400" dirty="0" smtClean="0"/>
            <a:t>Human Resources Department</a:t>
          </a:r>
        </a:p>
        <a:p>
          <a:pPr rtl="0"/>
          <a:endParaRPr lang="tr-TR" sz="2400" dirty="0"/>
        </a:p>
      </dgm:t>
    </dgm:pt>
    <dgm:pt modelId="{19E17D45-63E9-41FF-8FA5-338426C928A4}" type="parTrans" cxnId="{DB62B201-A16D-4EA9-85F6-362B5615CFA1}">
      <dgm:prSet/>
      <dgm:spPr/>
      <dgm:t>
        <a:bodyPr/>
        <a:lstStyle/>
        <a:p>
          <a:endParaRPr lang="en-US" sz="2400"/>
        </a:p>
      </dgm:t>
    </dgm:pt>
    <dgm:pt modelId="{BA4F33D3-E71E-4721-99BC-89E452EC7F60}" type="sibTrans" cxnId="{DB62B201-A16D-4EA9-85F6-362B5615CFA1}">
      <dgm:prSet/>
      <dgm:spPr/>
      <dgm:t>
        <a:bodyPr/>
        <a:lstStyle/>
        <a:p>
          <a:endParaRPr lang="en-US" sz="2400"/>
        </a:p>
      </dgm:t>
    </dgm:pt>
    <dgm:pt modelId="{09B8973D-EAED-47FB-9F89-50DE38AFF30F}" type="pres">
      <dgm:prSet presAssocID="{D3310E27-23A4-44E4-9C19-86D550D240F3}" presName="cycle" presStyleCnt="0">
        <dgm:presLayoutVars>
          <dgm:chMax val="1"/>
          <dgm:dir/>
          <dgm:animLvl val="ctr"/>
          <dgm:resizeHandles val="exact"/>
        </dgm:presLayoutVars>
      </dgm:prSet>
      <dgm:spPr/>
      <dgm:t>
        <a:bodyPr/>
        <a:lstStyle/>
        <a:p>
          <a:endParaRPr lang="en-US"/>
        </a:p>
      </dgm:t>
    </dgm:pt>
    <dgm:pt modelId="{20329121-2E9A-4E6A-997C-3FB9615D49A2}" type="pres">
      <dgm:prSet presAssocID="{0BD1099D-879C-48BB-81A5-6E5D3A62C368}" presName="centerShape" presStyleLbl="node0" presStyleIdx="0" presStyleCnt="1"/>
      <dgm:spPr/>
      <dgm:t>
        <a:bodyPr/>
        <a:lstStyle/>
        <a:p>
          <a:endParaRPr lang="en-US"/>
        </a:p>
      </dgm:t>
    </dgm:pt>
    <dgm:pt modelId="{40C89663-C380-4C70-A904-1A301301B58C}" type="pres">
      <dgm:prSet presAssocID="{E8AC171F-5AE5-4360-80A8-776B83B0A67B}" presName="parTrans" presStyleLbl="bgSibTrans2D1" presStyleIdx="0" presStyleCnt="3"/>
      <dgm:spPr/>
      <dgm:t>
        <a:bodyPr/>
        <a:lstStyle/>
        <a:p>
          <a:endParaRPr lang="en-US"/>
        </a:p>
      </dgm:t>
    </dgm:pt>
    <dgm:pt modelId="{2DABAD74-4AC6-465E-8937-8DC6C9066653}" type="pres">
      <dgm:prSet presAssocID="{FBC248EE-B1EB-4D22-9100-282741955466}" presName="node" presStyleLbl="node1" presStyleIdx="0" presStyleCnt="3">
        <dgm:presLayoutVars>
          <dgm:bulletEnabled val="1"/>
        </dgm:presLayoutVars>
      </dgm:prSet>
      <dgm:spPr/>
      <dgm:t>
        <a:bodyPr/>
        <a:lstStyle/>
        <a:p>
          <a:endParaRPr lang="en-US"/>
        </a:p>
      </dgm:t>
    </dgm:pt>
    <dgm:pt modelId="{46B0607C-9AE0-407A-9388-3EE0F7E4C2E7}" type="pres">
      <dgm:prSet presAssocID="{D712E585-6968-4B0B-900C-5804B1256F58}" presName="parTrans" presStyleLbl="bgSibTrans2D1" presStyleIdx="1" presStyleCnt="3"/>
      <dgm:spPr/>
      <dgm:t>
        <a:bodyPr/>
        <a:lstStyle/>
        <a:p>
          <a:endParaRPr lang="en-US"/>
        </a:p>
      </dgm:t>
    </dgm:pt>
    <dgm:pt modelId="{1516CA75-2A56-4A5C-BD09-5D87079877F4}" type="pres">
      <dgm:prSet presAssocID="{CA4B7305-AA46-4874-A7BE-8918BFBF4A78}" presName="node" presStyleLbl="node1" presStyleIdx="1" presStyleCnt="3">
        <dgm:presLayoutVars>
          <dgm:bulletEnabled val="1"/>
        </dgm:presLayoutVars>
      </dgm:prSet>
      <dgm:spPr/>
      <dgm:t>
        <a:bodyPr/>
        <a:lstStyle/>
        <a:p>
          <a:endParaRPr lang="en-US"/>
        </a:p>
      </dgm:t>
    </dgm:pt>
    <dgm:pt modelId="{73506EE9-192C-419F-9136-F969C0F98505}" type="pres">
      <dgm:prSet presAssocID="{19E17D45-63E9-41FF-8FA5-338426C928A4}" presName="parTrans" presStyleLbl="bgSibTrans2D1" presStyleIdx="2" presStyleCnt="3"/>
      <dgm:spPr/>
      <dgm:t>
        <a:bodyPr/>
        <a:lstStyle/>
        <a:p>
          <a:endParaRPr lang="en-US"/>
        </a:p>
      </dgm:t>
    </dgm:pt>
    <dgm:pt modelId="{BD43130B-9FE2-4F17-9464-E47C6B290E18}" type="pres">
      <dgm:prSet presAssocID="{8EF09C02-9652-46E0-8B8F-DF43E94C43E8}" presName="node" presStyleLbl="node1" presStyleIdx="2" presStyleCnt="3" custRadScaleRad="100353" custRadScaleInc="-478">
        <dgm:presLayoutVars>
          <dgm:bulletEnabled val="1"/>
        </dgm:presLayoutVars>
      </dgm:prSet>
      <dgm:spPr/>
      <dgm:t>
        <a:bodyPr/>
        <a:lstStyle/>
        <a:p>
          <a:endParaRPr lang="en-US"/>
        </a:p>
      </dgm:t>
    </dgm:pt>
  </dgm:ptLst>
  <dgm:cxnLst>
    <dgm:cxn modelId="{C5776094-7C55-4B76-9C34-B598E08DFA6C}" srcId="{0BD1099D-879C-48BB-81A5-6E5D3A62C368}" destId="{CA4B7305-AA46-4874-A7BE-8918BFBF4A78}" srcOrd="1" destOrd="0" parTransId="{D712E585-6968-4B0B-900C-5804B1256F58}" sibTransId="{F63A4CAD-AE21-45EA-BD31-C4BA63409FE6}"/>
    <dgm:cxn modelId="{61A8C1C8-D9EC-4239-BBD1-37BCBCB8F552}" type="presOf" srcId="{0BD1099D-879C-48BB-81A5-6E5D3A62C368}" destId="{20329121-2E9A-4E6A-997C-3FB9615D49A2}" srcOrd="0" destOrd="0" presId="urn:microsoft.com/office/officeart/2005/8/layout/radial4"/>
    <dgm:cxn modelId="{E8EF064B-D5BB-4DF5-8884-78877B8BBB12}" srcId="{D3310E27-23A4-44E4-9C19-86D550D240F3}" destId="{0BD1099D-879C-48BB-81A5-6E5D3A62C368}" srcOrd="0" destOrd="0" parTransId="{A4B2D9E1-94AA-4097-8FE9-A81C76F95862}" sibTransId="{D95F109C-550A-46B4-A03F-B39580682DFC}"/>
    <dgm:cxn modelId="{C4E1C4D3-3C96-417A-8595-0DB752B1B6E1}" type="presOf" srcId="{FBC248EE-B1EB-4D22-9100-282741955466}" destId="{2DABAD74-4AC6-465E-8937-8DC6C9066653}" srcOrd="0" destOrd="0" presId="urn:microsoft.com/office/officeart/2005/8/layout/radial4"/>
    <dgm:cxn modelId="{E75DB57F-1CD0-41BB-870E-E50FF9BE0198}" type="presOf" srcId="{D3310E27-23A4-44E4-9C19-86D550D240F3}" destId="{09B8973D-EAED-47FB-9F89-50DE38AFF30F}" srcOrd="0" destOrd="0" presId="urn:microsoft.com/office/officeart/2005/8/layout/radial4"/>
    <dgm:cxn modelId="{F7DA9E69-2131-494D-9D50-3A1E16865E7F}" type="presOf" srcId="{E8AC171F-5AE5-4360-80A8-776B83B0A67B}" destId="{40C89663-C380-4C70-A904-1A301301B58C}" srcOrd="0" destOrd="0" presId="urn:microsoft.com/office/officeart/2005/8/layout/radial4"/>
    <dgm:cxn modelId="{E857C52F-98B1-4B7A-B846-CA36351E3DE1}" type="presOf" srcId="{D712E585-6968-4B0B-900C-5804B1256F58}" destId="{46B0607C-9AE0-407A-9388-3EE0F7E4C2E7}" srcOrd="0" destOrd="0" presId="urn:microsoft.com/office/officeart/2005/8/layout/radial4"/>
    <dgm:cxn modelId="{1C07DCD6-EC76-4F1A-A9D5-D1C79F5ACF21}" type="presOf" srcId="{19E17D45-63E9-41FF-8FA5-338426C928A4}" destId="{73506EE9-192C-419F-9136-F969C0F98505}" srcOrd="0" destOrd="0" presId="urn:microsoft.com/office/officeart/2005/8/layout/radial4"/>
    <dgm:cxn modelId="{14AF5862-C335-496B-80D7-74F396A92FBE}" type="presOf" srcId="{CA4B7305-AA46-4874-A7BE-8918BFBF4A78}" destId="{1516CA75-2A56-4A5C-BD09-5D87079877F4}" srcOrd="0" destOrd="0" presId="urn:microsoft.com/office/officeart/2005/8/layout/radial4"/>
    <dgm:cxn modelId="{DB62B201-A16D-4EA9-85F6-362B5615CFA1}" srcId="{0BD1099D-879C-48BB-81A5-6E5D3A62C368}" destId="{8EF09C02-9652-46E0-8B8F-DF43E94C43E8}" srcOrd="2" destOrd="0" parTransId="{19E17D45-63E9-41FF-8FA5-338426C928A4}" sibTransId="{BA4F33D3-E71E-4721-99BC-89E452EC7F60}"/>
    <dgm:cxn modelId="{E8F2A99D-ED72-40DA-A3E2-E31ACA3352E7}" type="presOf" srcId="{8EF09C02-9652-46E0-8B8F-DF43E94C43E8}" destId="{BD43130B-9FE2-4F17-9464-E47C6B290E18}" srcOrd="0" destOrd="0" presId="urn:microsoft.com/office/officeart/2005/8/layout/radial4"/>
    <dgm:cxn modelId="{A6B15754-1CF1-4AD8-B797-3949E206EED9}" srcId="{0BD1099D-879C-48BB-81A5-6E5D3A62C368}" destId="{FBC248EE-B1EB-4D22-9100-282741955466}" srcOrd="0" destOrd="0" parTransId="{E8AC171F-5AE5-4360-80A8-776B83B0A67B}" sibTransId="{F758B357-70A7-42AD-9995-4F0E53CAD1E0}"/>
    <dgm:cxn modelId="{A464B68A-7CDF-4600-8DD7-4E95ACF404BA}" type="presParOf" srcId="{09B8973D-EAED-47FB-9F89-50DE38AFF30F}" destId="{20329121-2E9A-4E6A-997C-3FB9615D49A2}" srcOrd="0" destOrd="0" presId="urn:microsoft.com/office/officeart/2005/8/layout/radial4"/>
    <dgm:cxn modelId="{2BE30BC7-9E93-4BB1-8B90-5C5C6A57D5AA}" type="presParOf" srcId="{09B8973D-EAED-47FB-9F89-50DE38AFF30F}" destId="{40C89663-C380-4C70-A904-1A301301B58C}" srcOrd="1" destOrd="0" presId="urn:microsoft.com/office/officeart/2005/8/layout/radial4"/>
    <dgm:cxn modelId="{692C7B32-1CFC-4566-887A-AF3E411805CA}" type="presParOf" srcId="{09B8973D-EAED-47FB-9F89-50DE38AFF30F}" destId="{2DABAD74-4AC6-465E-8937-8DC6C9066653}" srcOrd="2" destOrd="0" presId="urn:microsoft.com/office/officeart/2005/8/layout/radial4"/>
    <dgm:cxn modelId="{7F7D1DD6-50F2-401D-93FE-C7F625CF8359}" type="presParOf" srcId="{09B8973D-EAED-47FB-9F89-50DE38AFF30F}" destId="{46B0607C-9AE0-407A-9388-3EE0F7E4C2E7}" srcOrd="3" destOrd="0" presId="urn:microsoft.com/office/officeart/2005/8/layout/radial4"/>
    <dgm:cxn modelId="{FDC007BC-66D5-4831-A3AB-3E441FB60DE0}" type="presParOf" srcId="{09B8973D-EAED-47FB-9F89-50DE38AFF30F}" destId="{1516CA75-2A56-4A5C-BD09-5D87079877F4}" srcOrd="4" destOrd="0" presId="urn:microsoft.com/office/officeart/2005/8/layout/radial4"/>
    <dgm:cxn modelId="{592C6E46-5A9F-4036-B2C8-7B6DAEA670F7}" type="presParOf" srcId="{09B8973D-EAED-47FB-9F89-50DE38AFF30F}" destId="{73506EE9-192C-419F-9136-F969C0F98505}" srcOrd="5" destOrd="0" presId="urn:microsoft.com/office/officeart/2005/8/layout/radial4"/>
    <dgm:cxn modelId="{D67962AA-58B2-47D9-90F9-B410191BC535}" type="presParOf" srcId="{09B8973D-EAED-47FB-9F89-50DE38AFF30F}" destId="{BD43130B-9FE2-4F17-9464-E47C6B290E1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B126-BAC4-4220-9616-DAFC7587CEFE}">
      <dsp:nvSpPr>
        <dsp:cNvPr id="0" name=""/>
        <dsp:cNvSpPr/>
      </dsp:nvSpPr>
      <dsp:spPr>
        <a:xfrm>
          <a:off x="2751" y="0"/>
          <a:ext cx="2816648" cy="869612"/>
        </a:xfrm>
        <a:prstGeom prst="roundRect">
          <a:avLst/>
        </a:prstGeom>
        <a:solidFill>
          <a:srgbClr val="A9D7D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buNone/>
          </a:pPr>
          <a:r>
            <a:rPr lang="tr-TR" sz="2800" b="1" kern="1200" dirty="0">
              <a:solidFill>
                <a:srgbClr val="4F81BD">
                  <a:lumMod val="50000"/>
                </a:srgbClr>
              </a:solidFill>
              <a:latin typeface="Century Schoolbook" pitchFamily="18" charset="0"/>
              <a:ea typeface="+mn-ea"/>
              <a:cs typeface="+mn-cs"/>
            </a:rPr>
            <a:t>Specific </a:t>
          </a:r>
          <a:endParaRPr lang="tr-TR" sz="2800" b="1" kern="1200" dirty="0">
            <a:solidFill>
              <a:srgbClr val="4F81BD">
                <a:lumMod val="50000"/>
              </a:srgbClr>
            </a:solidFill>
            <a:latin typeface="Century Schoolbook" pitchFamily="18" charset="0"/>
            <a:ea typeface="+mn-ea"/>
            <a:cs typeface="Simplified Arabic" pitchFamily="2" charset="-78"/>
          </a:endParaRPr>
        </a:p>
      </dsp:txBody>
      <dsp:txXfrm>
        <a:off x="45202" y="42451"/>
        <a:ext cx="2731746" cy="784710"/>
      </dsp:txXfrm>
    </dsp:sp>
    <dsp:sp modelId="{05A3F662-BAB1-4760-A755-1D0C7F2DDA6F}">
      <dsp:nvSpPr>
        <dsp:cNvPr id="0" name=""/>
        <dsp:cNvSpPr/>
      </dsp:nvSpPr>
      <dsp:spPr>
        <a:xfrm>
          <a:off x="1375" y="915082"/>
          <a:ext cx="2816648" cy="869612"/>
        </a:xfrm>
        <a:prstGeom prst="roundRect">
          <a:avLst/>
        </a:prstGeom>
        <a:solidFill>
          <a:srgbClr val="9BBB59">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buNone/>
          </a:pPr>
          <a:r>
            <a:rPr lang="tr-TR" sz="2800" b="1" kern="1200">
              <a:solidFill>
                <a:srgbClr val="4F81BD">
                  <a:lumMod val="50000"/>
                </a:srgbClr>
              </a:solidFill>
              <a:latin typeface="Century Schoolbook" pitchFamily="18" charset="0"/>
              <a:ea typeface="+mn-ea"/>
              <a:cs typeface="+mn-cs"/>
            </a:rPr>
            <a:t>Measurable  </a:t>
          </a:r>
          <a:endParaRPr lang="tr-TR" sz="2800" b="1" kern="1200" dirty="0">
            <a:solidFill>
              <a:srgbClr val="4F81BD">
                <a:lumMod val="50000"/>
              </a:srgbClr>
            </a:solidFill>
            <a:latin typeface="Century Schoolbook" pitchFamily="18" charset="0"/>
            <a:ea typeface="+mn-ea"/>
            <a:cs typeface="Simplified Arabic" pitchFamily="2" charset="-78"/>
          </a:endParaRPr>
        </a:p>
      </dsp:txBody>
      <dsp:txXfrm>
        <a:off x="43826" y="957533"/>
        <a:ext cx="2731746" cy="784710"/>
      </dsp:txXfrm>
    </dsp:sp>
    <dsp:sp modelId="{8BCCF11D-BEED-40D1-9E9A-AA669EA41A57}">
      <dsp:nvSpPr>
        <dsp:cNvPr id="0" name=""/>
        <dsp:cNvSpPr/>
      </dsp:nvSpPr>
      <dsp:spPr>
        <a:xfrm>
          <a:off x="1375" y="1828175"/>
          <a:ext cx="2816648" cy="869612"/>
        </a:xfrm>
        <a:prstGeom prst="roundRect">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buNone/>
          </a:pPr>
          <a:r>
            <a:rPr lang="tr-TR" sz="2800" b="1" kern="1200" dirty="0">
              <a:solidFill>
                <a:srgbClr val="4F81BD">
                  <a:lumMod val="50000"/>
                </a:srgbClr>
              </a:solidFill>
              <a:latin typeface="Century Schoolbook" pitchFamily="18" charset="0"/>
              <a:ea typeface="+mn-ea"/>
              <a:cs typeface="+mn-cs"/>
            </a:rPr>
            <a:t>Achievable  </a:t>
          </a:r>
          <a:endParaRPr lang="tr-TR" sz="2800" b="1" kern="1200" dirty="0">
            <a:solidFill>
              <a:srgbClr val="4F81BD">
                <a:lumMod val="50000"/>
              </a:srgbClr>
            </a:solidFill>
            <a:latin typeface="Century Schoolbook" pitchFamily="18" charset="0"/>
            <a:ea typeface="+mn-ea"/>
            <a:cs typeface="Simplified Arabic" pitchFamily="2" charset="-78"/>
          </a:endParaRPr>
        </a:p>
      </dsp:txBody>
      <dsp:txXfrm>
        <a:off x="43826" y="1870626"/>
        <a:ext cx="2731746" cy="784710"/>
      </dsp:txXfrm>
    </dsp:sp>
    <dsp:sp modelId="{B6BF629F-63CA-4C77-A149-7AF55A4B4865}">
      <dsp:nvSpPr>
        <dsp:cNvPr id="0" name=""/>
        <dsp:cNvSpPr/>
      </dsp:nvSpPr>
      <dsp:spPr>
        <a:xfrm>
          <a:off x="1375" y="2741268"/>
          <a:ext cx="2816648" cy="869612"/>
        </a:xfrm>
        <a:prstGeom prst="roundRect">
          <a:avLst/>
        </a:prstGeom>
        <a:solidFill>
          <a:schemeClr val="bg2">
            <a:lumMod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buNone/>
          </a:pPr>
          <a:r>
            <a:rPr lang="tr-TR" sz="2800" b="1" kern="1200">
              <a:solidFill>
                <a:srgbClr val="4F81BD">
                  <a:lumMod val="50000"/>
                </a:srgbClr>
              </a:solidFill>
              <a:latin typeface="Century Schoolbook" pitchFamily="18" charset="0"/>
              <a:ea typeface="+mn-ea"/>
              <a:cs typeface="+mn-cs"/>
            </a:rPr>
            <a:t>Relevant  </a:t>
          </a:r>
          <a:endParaRPr lang="tr-TR" sz="2800" b="1" kern="1200" dirty="0">
            <a:solidFill>
              <a:srgbClr val="4F81BD">
                <a:lumMod val="50000"/>
              </a:srgbClr>
            </a:solidFill>
            <a:latin typeface="Century Schoolbook" pitchFamily="18" charset="0"/>
            <a:ea typeface="+mn-ea"/>
            <a:cs typeface="Simplified Arabic" pitchFamily="2" charset="-78"/>
          </a:endParaRPr>
        </a:p>
      </dsp:txBody>
      <dsp:txXfrm>
        <a:off x="43826" y="2783719"/>
        <a:ext cx="2731746" cy="784710"/>
      </dsp:txXfrm>
    </dsp:sp>
    <dsp:sp modelId="{DAA33CBA-79F6-468C-AECA-E3706B4F4CFF}">
      <dsp:nvSpPr>
        <dsp:cNvPr id="0" name=""/>
        <dsp:cNvSpPr/>
      </dsp:nvSpPr>
      <dsp:spPr>
        <a:xfrm>
          <a:off x="1375" y="3654361"/>
          <a:ext cx="2816648" cy="869612"/>
        </a:xfrm>
        <a:prstGeom prst="roundRect">
          <a:avLst/>
        </a:prstGeom>
        <a:solidFill>
          <a:schemeClr val="bg1">
            <a:lumMod val="6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buNone/>
          </a:pPr>
          <a:r>
            <a:rPr lang="tr-TR" sz="2800" b="1" kern="1200">
              <a:solidFill>
                <a:srgbClr val="4F81BD">
                  <a:lumMod val="50000"/>
                </a:srgbClr>
              </a:solidFill>
              <a:latin typeface="Century Schoolbook" pitchFamily="18" charset="0"/>
              <a:ea typeface="+mn-ea"/>
              <a:cs typeface="+mn-cs"/>
            </a:rPr>
            <a:t>Time-bound</a:t>
          </a:r>
          <a:endParaRPr lang="tr-TR" sz="2800" b="1" kern="1200" dirty="0">
            <a:solidFill>
              <a:srgbClr val="4F81BD">
                <a:lumMod val="50000"/>
              </a:srgbClr>
            </a:solidFill>
            <a:latin typeface="Century Schoolbook" pitchFamily="18" charset="0"/>
            <a:ea typeface="+mn-ea"/>
            <a:cs typeface="Simplified Arabic" pitchFamily="2" charset="-78"/>
          </a:endParaRPr>
        </a:p>
      </dsp:txBody>
      <dsp:txXfrm>
        <a:off x="43826" y="3696812"/>
        <a:ext cx="2731746" cy="78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2F25-B204-43C3-A147-DC9D9E3C3FEE}">
      <dsp:nvSpPr>
        <dsp:cNvPr id="0" name=""/>
        <dsp:cNvSpPr/>
      </dsp:nvSpPr>
      <dsp:spPr>
        <a:xfrm rot="5400000">
          <a:off x="-154828" y="155420"/>
          <a:ext cx="1032188" cy="722531"/>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361858"/>
        <a:ext cx="722531" cy="309657"/>
      </dsp:txXfrm>
    </dsp:sp>
    <dsp:sp modelId="{BADEA40E-A5EC-4421-9581-CA4D21B4C2BD}">
      <dsp:nvSpPr>
        <dsp:cNvPr id="0" name=""/>
        <dsp:cNvSpPr/>
      </dsp:nvSpPr>
      <dsp:spPr>
        <a:xfrm rot="5400000">
          <a:off x="3111904" y="-2389370"/>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accent1">
                  <a:lumMod val="50000"/>
                </a:schemeClr>
              </a:solidFill>
            </a:rPr>
            <a:t>New opportunities for programs such as youth clubs at public schools</a:t>
          </a:r>
          <a:endParaRPr lang="tr-TR" sz="2000" kern="1200" dirty="0">
            <a:solidFill>
              <a:schemeClr val="accent1">
                <a:lumMod val="50000"/>
              </a:schemeClr>
            </a:solidFill>
            <a:cs typeface="Simplified Arabic" pitchFamily="2" charset="-78"/>
          </a:endParaRPr>
        </a:p>
      </dsp:txBody>
      <dsp:txXfrm rot="-5400000">
        <a:off x="722531" y="32755"/>
        <a:ext cx="5416916" cy="605418"/>
      </dsp:txXfrm>
    </dsp:sp>
    <dsp:sp modelId="{134E41E7-8A92-483A-A242-49F2A82AE158}">
      <dsp:nvSpPr>
        <dsp:cNvPr id="0" name=""/>
        <dsp:cNvSpPr/>
      </dsp:nvSpPr>
      <dsp:spPr>
        <a:xfrm rot="5400000">
          <a:off x="-154828" y="981759"/>
          <a:ext cx="1032188" cy="722531"/>
        </a:xfrm>
        <a:prstGeom prst="chevron">
          <a:avLst/>
        </a:prstGeom>
        <a:solidFill>
          <a:schemeClr val="accent4">
            <a:hueOff val="-764177"/>
            <a:satOff val="-5123"/>
            <a:lumOff val="-5295"/>
            <a:alphaOff val="0"/>
          </a:schemeClr>
        </a:solidFill>
        <a:ln w="9525" cap="flat" cmpd="sng" algn="ctr">
          <a:solidFill>
            <a:schemeClr val="accent4">
              <a:hueOff val="-764177"/>
              <a:satOff val="-5123"/>
              <a:lumOff val="-529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1188197"/>
        <a:ext cx="722531" cy="309657"/>
      </dsp:txXfrm>
    </dsp:sp>
    <dsp:sp modelId="{37943CC8-2857-4271-8D5B-4D6ED09E1F5E}">
      <dsp:nvSpPr>
        <dsp:cNvPr id="0" name=""/>
        <dsp:cNvSpPr/>
      </dsp:nvSpPr>
      <dsp:spPr>
        <a:xfrm rot="5400000">
          <a:off x="3111904" y="-1562442"/>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accent1">
                  <a:lumMod val="50000"/>
                </a:schemeClr>
              </a:solidFill>
            </a:rPr>
            <a:t>Expanding the scope of work of programs increases the impact</a:t>
          </a:r>
          <a:endParaRPr lang="tr-TR" sz="2000" kern="1200" dirty="0">
            <a:solidFill>
              <a:schemeClr val="accent1">
                <a:lumMod val="50000"/>
              </a:schemeClr>
            </a:solidFill>
            <a:cs typeface="Simplified Arabic" pitchFamily="2" charset="-78"/>
          </a:endParaRPr>
        </a:p>
      </dsp:txBody>
      <dsp:txXfrm rot="-5400000">
        <a:off x="722531" y="859683"/>
        <a:ext cx="5416916" cy="605418"/>
      </dsp:txXfrm>
    </dsp:sp>
    <dsp:sp modelId="{21030F9F-12C0-4CCB-9EB3-A1FBD0EF3CFE}">
      <dsp:nvSpPr>
        <dsp:cNvPr id="0" name=""/>
        <dsp:cNvSpPr/>
      </dsp:nvSpPr>
      <dsp:spPr>
        <a:xfrm rot="5400000">
          <a:off x="-154828" y="1808097"/>
          <a:ext cx="1032188" cy="722531"/>
        </a:xfrm>
        <a:prstGeom prst="chevron">
          <a:avLst/>
        </a:prstGeom>
        <a:solidFill>
          <a:schemeClr val="accent4">
            <a:hueOff val="-1528355"/>
            <a:satOff val="-10245"/>
            <a:lumOff val="-10589"/>
            <a:alphaOff val="0"/>
          </a:schemeClr>
        </a:solidFill>
        <a:ln w="9525" cap="flat" cmpd="sng" algn="ctr">
          <a:solidFill>
            <a:schemeClr val="accent4">
              <a:hueOff val="-1528355"/>
              <a:satOff val="-10245"/>
              <a:lumOff val="-1058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2014535"/>
        <a:ext cx="722531" cy="309657"/>
      </dsp:txXfrm>
    </dsp:sp>
    <dsp:sp modelId="{D7CA091E-2B6D-4C08-8BF8-B61B53741F79}">
      <dsp:nvSpPr>
        <dsp:cNvPr id="0" name=""/>
        <dsp:cNvSpPr/>
      </dsp:nvSpPr>
      <dsp:spPr>
        <a:xfrm rot="5400000">
          <a:off x="3111904" y="-736103"/>
          <a:ext cx="670922" cy="5449668"/>
        </a:xfrm>
        <a:prstGeom prst="round2SameRect">
          <a:avLst/>
        </a:prstGeom>
        <a:solidFill>
          <a:schemeClr val="lt1">
            <a:alpha val="9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accent1">
                  <a:lumMod val="50000"/>
                </a:schemeClr>
              </a:solidFill>
            </a:rPr>
            <a:t>Facilitates the implementation process by providing legal legitimacy to the activities</a:t>
          </a:r>
          <a:endParaRPr lang="tr-TR" sz="2000" kern="1200" dirty="0">
            <a:solidFill>
              <a:schemeClr val="accent1">
                <a:lumMod val="50000"/>
              </a:schemeClr>
            </a:solidFill>
            <a:cs typeface="Simplified Arabic" pitchFamily="2" charset="-78"/>
          </a:endParaRPr>
        </a:p>
      </dsp:txBody>
      <dsp:txXfrm rot="-5400000">
        <a:off x="722531" y="1686022"/>
        <a:ext cx="5416916" cy="605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72F25-B204-43C3-A147-DC9D9E3C3FEE}">
      <dsp:nvSpPr>
        <dsp:cNvPr id="0" name=""/>
        <dsp:cNvSpPr/>
      </dsp:nvSpPr>
      <dsp:spPr>
        <a:xfrm rot="5400000">
          <a:off x="-145054" y="147183"/>
          <a:ext cx="967032" cy="676922"/>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340589"/>
        <a:ext cx="676922" cy="290110"/>
      </dsp:txXfrm>
    </dsp:sp>
    <dsp:sp modelId="{BADEA40E-A5EC-4421-9581-CA4D21B4C2BD}">
      <dsp:nvSpPr>
        <dsp:cNvPr id="0" name=""/>
        <dsp:cNvSpPr/>
      </dsp:nvSpPr>
      <dsp:spPr>
        <a:xfrm rot="5400000">
          <a:off x="3215050" y="-2535999"/>
          <a:ext cx="628571" cy="570482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smtClean="0"/>
            <a:t>Provides cash and in kind support. (Equipment, materials, training guide, practice)</a:t>
          </a:r>
          <a:endParaRPr lang="tr-TR" sz="2000" kern="1200" dirty="0">
            <a:cs typeface="Simplified Arabic" pitchFamily="2" charset="-78"/>
          </a:endParaRPr>
        </a:p>
      </dsp:txBody>
      <dsp:txXfrm rot="-5400000">
        <a:off x="676922" y="32813"/>
        <a:ext cx="5674143" cy="567203"/>
      </dsp:txXfrm>
    </dsp:sp>
    <dsp:sp modelId="{134E41E7-8A92-483A-A242-49F2A82AE158}">
      <dsp:nvSpPr>
        <dsp:cNvPr id="0" name=""/>
        <dsp:cNvSpPr/>
      </dsp:nvSpPr>
      <dsp:spPr>
        <a:xfrm rot="5400000">
          <a:off x="-145054" y="1182684"/>
          <a:ext cx="967032" cy="676922"/>
        </a:xfrm>
        <a:prstGeom prst="chevron">
          <a:avLst/>
        </a:prstGeom>
        <a:solidFill>
          <a:schemeClr val="accent2">
            <a:hueOff val="-441124"/>
            <a:satOff val="497"/>
            <a:lumOff val="1177"/>
            <a:alphaOff val="0"/>
          </a:schemeClr>
        </a:solidFill>
        <a:ln w="9525" cap="flat" cmpd="sng" algn="ctr">
          <a:solidFill>
            <a:schemeClr val="accent2">
              <a:hueOff val="-441124"/>
              <a:satOff val="497"/>
              <a:lumOff val="1177"/>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1376090"/>
        <a:ext cx="676922" cy="290110"/>
      </dsp:txXfrm>
    </dsp:sp>
    <dsp:sp modelId="{37943CC8-2857-4271-8D5B-4D6ED09E1F5E}">
      <dsp:nvSpPr>
        <dsp:cNvPr id="0" name=""/>
        <dsp:cNvSpPr/>
      </dsp:nvSpPr>
      <dsp:spPr>
        <a:xfrm rot="5400000">
          <a:off x="3004953" y="-1500498"/>
          <a:ext cx="1048764" cy="5704827"/>
        </a:xfrm>
        <a:prstGeom prst="round2SameRect">
          <a:avLst/>
        </a:prstGeom>
        <a:solidFill>
          <a:schemeClr val="lt1">
            <a:alpha val="90000"/>
            <a:hueOff val="0"/>
            <a:satOff val="0"/>
            <a:lumOff val="0"/>
            <a:alphaOff val="0"/>
          </a:schemeClr>
        </a:solidFill>
        <a:ln w="9525" cap="flat" cmpd="sng" algn="ctr">
          <a:solidFill>
            <a:schemeClr val="accent2">
              <a:hueOff val="-441124"/>
              <a:satOff val="497"/>
              <a:lumOff val="1177"/>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smtClean="0"/>
            <a:t>Provides </a:t>
          </a:r>
          <a:r>
            <a:rPr lang="en-US" sz="2000" kern="1200" dirty="0" smtClean="0"/>
            <a:t>the opportunity to benefit from information and partnership network (New partnership opportunities)</a:t>
          </a:r>
          <a:endParaRPr lang="tr-TR" sz="2000" kern="1200" dirty="0">
            <a:cs typeface="Simplified Arabic" pitchFamily="2" charset="-78"/>
          </a:endParaRPr>
        </a:p>
      </dsp:txBody>
      <dsp:txXfrm rot="-5400000">
        <a:off x="676922" y="878729"/>
        <a:ext cx="5653631" cy="946372"/>
      </dsp:txXfrm>
    </dsp:sp>
    <dsp:sp modelId="{21030F9F-12C0-4CCB-9EB3-A1FBD0EF3CFE}">
      <dsp:nvSpPr>
        <dsp:cNvPr id="0" name=""/>
        <dsp:cNvSpPr/>
      </dsp:nvSpPr>
      <dsp:spPr>
        <a:xfrm rot="5400000">
          <a:off x="-145054" y="2008089"/>
          <a:ext cx="967032" cy="676922"/>
        </a:xfrm>
        <a:prstGeom prst="chevron">
          <a:avLst/>
        </a:prstGeom>
        <a:solidFill>
          <a:schemeClr val="accent2">
            <a:hueOff val="-882249"/>
            <a:satOff val="995"/>
            <a:lumOff val="2353"/>
            <a:alphaOff val="0"/>
          </a:schemeClr>
        </a:solidFill>
        <a:ln w="9525" cap="flat" cmpd="sng" algn="ctr">
          <a:solidFill>
            <a:schemeClr val="accent2">
              <a:hueOff val="-882249"/>
              <a:satOff val="995"/>
              <a:lumOff val="235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kern="1200" dirty="0">
            <a:solidFill>
              <a:schemeClr val="accent1">
                <a:lumMod val="50000"/>
              </a:schemeClr>
            </a:solidFill>
            <a:cs typeface="Simplified Arabic" pitchFamily="2" charset="-78"/>
          </a:endParaRPr>
        </a:p>
      </dsp:txBody>
      <dsp:txXfrm rot="-5400000">
        <a:off x="1" y="2201495"/>
        <a:ext cx="676922" cy="290110"/>
      </dsp:txXfrm>
    </dsp:sp>
    <dsp:sp modelId="{D7CA091E-2B6D-4C08-8BF8-B61B53741F79}">
      <dsp:nvSpPr>
        <dsp:cNvPr id="0" name=""/>
        <dsp:cNvSpPr/>
      </dsp:nvSpPr>
      <dsp:spPr>
        <a:xfrm rot="5400000">
          <a:off x="3215050" y="-675093"/>
          <a:ext cx="628571" cy="5704827"/>
        </a:xfrm>
        <a:prstGeom prst="round2SameRect">
          <a:avLst/>
        </a:prstGeom>
        <a:solidFill>
          <a:schemeClr val="lt1">
            <a:alpha val="90000"/>
            <a:hueOff val="0"/>
            <a:satOff val="0"/>
            <a:lumOff val="0"/>
            <a:alphaOff val="0"/>
          </a:schemeClr>
        </a:solidFill>
        <a:ln w="9525" cap="flat" cmpd="sng" algn="ctr">
          <a:solidFill>
            <a:schemeClr val="accent2">
              <a:hueOff val="-882249"/>
              <a:satOff val="995"/>
              <a:lumOff val="2353"/>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smtClean="0"/>
            <a:t>Offers access to media and marketing access and coverage</a:t>
          </a:r>
          <a:endParaRPr lang="tr-TR" sz="2000" kern="1200" dirty="0">
            <a:cs typeface="Simplified Arabic" pitchFamily="2" charset="-78"/>
          </a:endParaRPr>
        </a:p>
      </dsp:txBody>
      <dsp:txXfrm rot="-5400000">
        <a:off x="676922" y="1893719"/>
        <a:ext cx="5674143" cy="567203"/>
      </dsp:txXfrm>
    </dsp:sp>
    <dsp:sp modelId="{0BC27793-137F-4683-9060-297688B4275A}">
      <dsp:nvSpPr>
        <dsp:cNvPr id="0" name=""/>
        <dsp:cNvSpPr/>
      </dsp:nvSpPr>
      <dsp:spPr>
        <a:xfrm rot="5400000">
          <a:off x="-145054" y="2833493"/>
          <a:ext cx="967032" cy="676922"/>
        </a:xfrm>
        <a:prstGeom prst="chevron">
          <a:avLst/>
        </a:prstGeom>
        <a:solidFill>
          <a:schemeClr val="accent2">
            <a:hueOff val="-1323373"/>
            <a:satOff val="1492"/>
            <a:lumOff val="3530"/>
            <a:alphaOff val="0"/>
          </a:schemeClr>
        </a:solidFill>
        <a:ln w="9525" cap="flat" cmpd="sng" algn="ctr">
          <a:solidFill>
            <a:schemeClr val="accent2">
              <a:hueOff val="-1323373"/>
              <a:satOff val="1492"/>
              <a:lumOff val="3530"/>
              <a:alphaOff val="0"/>
            </a:schemeClr>
          </a:solidFill>
          <a:prstDash val="solid"/>
        </a:ln>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sz="1800" kern="1200"/>
            <a:t> </a:t>
          </a:r>
          <a:endParaRPr lang="tr-TR" sz="1800" kern="1200" dirty="0">
            <a:cs typeface="Simplified Arabic" pitchFamily="2" charset="-78"/>
          </a:endParaRPr>
        </a:p>
      </dsp:txBody>
      <dsp:txXfrm rot="-5400000">
        <a:off x="1" y="3026899"/>
        <a:ext cx="676922" cy="290110"/>
      </dsp:txXfrm>
    </dsp:sp>
    <dsp:sp modelId="{230697C1-AA66-491B-9AEA-B3494E0F5ACD}">
      <dsp:nvSpPr>
        <dsp:cNvPr id="0" name=""/>
        <dsp:cNvSpPr/>
      </dsp:nvSpPr>
      <dsp:spPr>
        <a:xfrm rot="5400000">
          <a:off x="3215050" y="168382"/>
          <a:ext cx="628571" cy="5704827"/>
        </a:xfrm>
        <a:prstGeom prst="round2SameRect">
          <a:avLst/>
        </a:prstGeom>
        <a:solidFill>
          <a:schemeClr val="lt1">
            <a:alpha val="90000"/>
            <a:hueOff val="0"/>
            <a:satOff val="0"/>
            <a:lumOff val="0"/>
            <a:alphaOff val="0"/>
          </a:schemeClr>
        </a:solidFill>
        <a:ln w="9525" cap="flat" cmpd="sng" algn="ctr">
          <a:solidFill>
            <a:schemeClr val="accent2">
              <a:hueOff val="-1323373"/>
              <a:satOff val="1492"/>
              <a:lumOff val="353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smtClean="0">
              <a:cs typeface="Simplified Arabic" pitchFamily="2" charset="-78"/>
            </a:rPr>
            <a:t>Provides practical guidance, practical guidance, experiential orientation opportunities</a:t>
          </a:r>
          <a:endParaRPr lang="tr-TR" sz="2000" kern="1200" dirty="0">
            <a:cs typeface="Simplified Arabic" pitchFamily="2" charset="-78"/>
          </a:endParaRPr>
        </a:p>
      </dsp:txBody>
      <dsp:txXfrm rot="-5400000">
        <a:off x="676922" y="2737194"/>
        <a:ext cx="5674143" cy="567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26BD3-048C-4D3C-B769-289048BEFF7F}">
      <dsp:nvSpPr>
        <dsp:cNvPr id="0" name=""/>
        <dsp:cNvSpPr/>
      </dsp:nvSpPr>
      <dsp:spPr>
        <a:xfrm>
          <a:off x="0" y="4703583"/>
          <a:ext cx="6286500" cy="51471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rgbClr val="FF0000"/>
              </a:solidFill>
            </a:rPr>
            <a:t>Failed partnership and prevention of the project</a:t>
          </a:r>
          <a:endParaRPr lang="tr-TR" sz="1500" b="1" kern="1200" dirty="0">
            <a:solidFill>
              <a:srgbClr val="FF0000"/>
            </a:solidFill>
            <a:cs typeface="Simplified Arabic" pitchFamily="2" charset="-78"/>
          </a:endParaRPr>
        </a:p>
      </dsp:txBody>
      <dsp:txXfrm>
        <a:off x="0" y="4703583"/>
        <a:ext cx="6286500" cy="514710"/>
      </dsp:txXfrm>
    </dsp:sp>
    <dsp:sp modelId="{D0A9EE2E-F740-4C43-97D8-81D16FBC53EF}">
      <dsp:nvSpPr>
        <dsp:cNvPr id="0" name=""/>
        <dsp:cNvSpPr/>
      </dsp:nvSpPr>
      <dsp:spPr>
        <a:xfrm rot="10800000">
          <a:off x="0" y="3919679"/>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chemeClr val="accent1">
                  <a:lumMod val="50000"/>
                </a:schemeClr>
              </a:solidFill>
            </a:rPr>
            <a:t>Project financing or retreat in the first difficulty encountered.</a:t>
          </a:r>
          <a:endParaRPr lang="tr-TR" sz="1500" b="1" kern="1200" dirty="0">
            <a:solidFill>
              <a:schemeClr val="accent1">
                <a:lumMod val="50000"/>
              </a:schemeClr>
            </a:solidFill>
            <a:cs typeface="Simplified Arabic" pitchFamily="2" charset="-78"/>
          </a:endParaRPr>
        </a:p>
      </dsp:txBody>
      <dsp:txXfrm rot="10800000">
        <a:off x="0" y="3919679"/>
        <a:ext cx="6286500" cy="514374"/>
      </dsp:txXfrm>
    </dsp:sp>
    <dsp:sp modelId="{EE480ECD-49F8-42ED-8AEA-DD113260F7B5}">
      <dsp:nvSpPr>
        <dsp:cNvPr id="0" name=""/>
        <dsp:cNvSpPr/>
      </dsp:nvSpPr>
      <dsp:spPr>
        <a:xfrm rot="10800000">
          <a:off x="0" y="3135774"/>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chemeClr val="accent1">
                  <a:lumMod val="50000"/>
                </a:schemeClr>
              </a:solidFill>
            </a:rPr>
            <a:t>Loss of control over execution of the project.</a:t>
          </a:r>
          <a:endParaRPr lang="tr-TR" sz="1500" b="1" kern="1200" dirty="0">
            <a:solidFill>
              <a:schemeClr val="accent1">
                <a:lumMod val="50000"/>
              </a:schemeClr>
            </a:solidFill>
            <a:cs typeface="Simplified Arabic" pitchFamily="2" charset="-78"/>
          </a:endParaRPr>
        </a:p>
      </dsp:txBody>
      <dsp:txXfrm rot="10800000">
        <a:off x="0" y="3135774"/>
        <a:ext cx="6286500" cy="514374"/>
      </dsp:txXfrm>
    </dsp:sp>
    <dsp:sp modelId="{8A5204CC-41BE-4C18-A111-47967D7CED73}">
      <dsp:nvSpPr>
        <dsp:cNvPr id="0" name=""/>
        <dsp:cNvSpPr/>
      </dsp:nvSpPr>
      <dsp:spPr>
        <a:xfrm rot="10800000">
          <a:off x="0" y="2369389"/>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chemeClr val="accent1">
                  <a:lumMod val="50000"/>
                </a:schemeClr>
              </a:solidFill>
            </a:rPr>
            <a:t>Challenging control over the published and targeted mission of the project</a:t>
          </a:r>
          <a:r>
            <a:rPr lang="tr-TR" sz="1500" b="1" kern="1200" dirty="0" smtClean="0">
              <a:solidFill>
                <a:schemeClr val="accent1">
                  <a:lumMod val="50000"/>
                </a:schemeClr>
              </a:solidFill>
            </a:rPr>
            <a:t>.</a:t>
          </a:r>
          <a:endParaRPr lang="tr-TR" sz="1500" b="1" kern="1200" dirty="0">
            <a:solidFill>
              <a:schemeClr val="accent1">
                <a:lumMod val="50000"/>
              </a:schemeClr>
            </a:solidFill>
            <a:cs typeface="Simplified Arabic" pitchFamily="2" charset="-78"/>
          </a:endParaRPr>
        </a:p>
      </dsp:txBody>
      <dsp:txXfrm rot="10800000">
        <a:off x="0" y="2369389"/>
        <a:ext cx="6286500" cy="514374"/>
      </dsp:txXfrm>
    </dsp:sp>
    <dsp:sp modelId="{71B7F463-6E89-4AB2-8440-E3DA842B4EB3}">
      <dsp:nvSpPr>
        <dsp:cNvPr id="0" name=""/>
        <dsp:cNvSpPr/>
      </dsp:nvSpPr>
      <dsp:spPr>
        <a:xfrm rot="10800000">
          <a:off x="0" y="1567966"/>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chemeClr val="accent1">
                  <a:lumMod val="50000"/>
                </a:schemeClr>
              </a:solidFill>
            </a:rPr>
            <a:t>The difference between working methods and criteria between profit-oriented and non-profit organizations.</a:t>
          </a:r>
          <a:endParaRPr lang="tr-TR" sz="1500" b="1" kern="1200" dirty="0">
            <a:solidFill>
              <a:schemeClr val="accent1">
                <a:lumMod val="50000"/>
              </a:schemeClr>
            </a:solidFill>
            <a:cs typeface="Simplified Arabic" pitchFamily="2" charset="-78"/>
          </a:endParaRPr>
        </a:p>
      </dsp:txBody>
      <dsp:txXfrm rot="10800000">
        <a:off x="0" y="1567966"/>
        <a:ext cx="6286500" cy="514374"/>
      </dsp:txXfrm>
    </dsp:sp>
    <dsp:sp modelId="{0AA75AF2-85FB-4BFC-B1D7-C8E2353F3815}">
      <dsp:nvSpPr>
        <dsp:cNvPr id="0" name=""/>
        <dsp:cNvSpPr/>
      </dsp:nvSpPr>
      <dsp:spPr>
        <a:xfrm rot="10800000">
          <a:off x="0" y="784062"/>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chemeClr val="accent1">
                  <a:lumMod val="50000"/>
                </a:schemeClr>
              </a:solidFill>
            </a:rPr>
            <a:t>The partnering organization tries to obtain and control the majority of its financial resources.</a:t>
          </a:r>
          <a:endParaRPr lang="tr-TR" sz="1500" b="1" kern="1200" dirty="0">
            <a:solidFill>
              <a:schemeClr val="accent1">
                <a:lumMod val="50000"/>
              </a:schemeClr>
            </a:solidFill>
            <a:cs typeface="Simplified Arabic" pitchFamily="2" charset="-78"/>
          </a:endParaRPr>
        </a:p>
      </dsp:txBody>
      <dsp:txXfrm rot="10800000">
        <a:off x="0" y="784062"/>
        <a:ext cx="6286500" cy="514374"/>
      </dsp:txXfrm>
    </dsp:sp>
    <dsp:sp modelId="{AC2578A4-BE08-4F04-865B-50D63B580823}">
      <dsp:nvSpPr>
        <dsp:cNvPr id="0" name=""/>
        <dsp:cNvSpPr/>
      </dsp:nvSpPr>
      <dsp:spPr>
        <a:xfrm rot="10800000">
          <a:off x="0" y="157"/>
          <a:ext cx="6286500" cy="791624"/>
        </a:xfrm>
        <a:prstGeom prst="upArrowCallou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ts val="2160"/>
            </a:lnSpc>
            <a:spcBef>
              <a:spcPct val="0"/>
            </a:spcBef>
            <a:spcAft>
              <a:spcPts val="0"/>
            </a:spcAft>
          </a:pPr>
          <a:r>
            <a:rPr lang="en-US" sz="1500" b="1" kern="1200" dirty="0" smtClean="0">
              <a:solidFill>
                <a:srgbClr val="2A5C58"/>
              </a:solidFill>
            </a:rPr>
            <a:t>Lose control 100% over project objectives.</a:t>
          </a:r>
          <a:endParaRPr lang="tr-TR" sz="1500" b="1" kern="1200" dirty="0">
            <a:solidFill>
              <a:srgbClr val="2A5C58"/>
            </a:solidFill>
            <a:cs typeface="Simplified Arabic" pitchFamily="2" charset="-78"/>
          </a:endParaRPr>
        </a:p>
      </dsp:txBody>
      <dsp:txXfrm rot="10800000">
        <a:off x="0" y="157"/>
        <a:ext cx="6286500" cy="514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9121-2E9A-4E6A-997C-3FB9615D49A2}">
      <dsp:nvSpPr>
        <dsp:cNvPr id="0" name=""/>
        <dsp:cNvSpPr/>
      </dsp:nvSpPr>
      <dsp:spPr>
        <a:xfrm>
          <a:off x="3153412" y="2736691"/>
          <a:ext cx="2298470" cy="22984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0" kern="1200" dirty="0" smtClean="0"/>
            <a:t>Link to Decision- Makers in Management</a:t>
          </a:r>
          <a:endParaRPr lang="tr-TR" sz="2400" b="0" kern="1200" dirty="0"/>
        </a:p>
      </dsp:txBody>
      <dsp:txXfrm>
        <a:off x="3490015" y="3073294"/>
        <a:ext cx="1625264" cy="1625264"/>
      </dsp:txXfrm>
    </dsp:sp>
    <dsp:sp modelId="{40C89663-C380-4C70-A904-1A301301B58C}">
      <dsp:nvSpPr>
        <dsp:cNvPr id="0" name=""/>
        <dsp:cNvSpPr/>
      </dsp:nvSpPr>
      <dsp:spPr>
        <a:xfrm rot="12900000">
          <a:off x="1676224" y="2335632"/>
          <a:ext cx="1760273" cy="65506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ABAD74-4AC6-465E-8937-8DC6C9066653}">
      <dsp:nvSpPr>
        <dsp:cNvPr id="0" name=""/>
        <dsp:cNvSpPr/>
      </dsp:nvSpPr>
      <dsp:spPr>
        <a:xfrm>
          <a:off x="743621" y="1284919"/>
          <a:ext cx="2183547" cy="17468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Department of Social Responsibility</a:t>
          </a:r>
          <a:endParaRPr lang="tr-TR" sz="2400" kern="1200" dirty="0"/>
        </a:p>
      </dsp:txBody>
      <dsp:txXfrm>
        <a:off x="794784" y="1336082"/>
        <a:ext cx="2081221" cy="1644511"/>
      </dsp:txXfrm>
    </dsp:sp>
    <dsp:sp modelId="{46B0607C-9AE0-407A-9388-3EE0F7E4C2E7}">
      <dsp:nvSpPr>
        <dsp:cNvPr id="0" name=""/>
        <dsp:cNvSpPr/>
      </dsp:nvSpPr>
      <dsp:spPr>
        <a:xfrm rot="16200000">
          <a:off x="3422510" y="1426573"/>
          <a:ext cx="1760273" cy="65506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16CA75-2A56-4A5C-BD09-5D87079877F4}">
      <dsp:nvSpPr>
        <dsp:cNvPr id="0" name=""/>
        <dsp:cNvSpPr/>
      </dsp:nvSpPr>
      <dsp:spPr>
        <a:xfrm>
          <a:off x="3210873" y="549"/>
          <a:ext cx="2183547" cy="17468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Public Relations</a:t>
          </a:r>
          <a:endParaRPr lang="tr-TR" sz="2400" kern="1200" dirty="0"/>
        </a:p>
      </dsp:txBody>
      <dsp:txXfrm>
        <a:off x="3262036" y="51712"/>
        <a:ext cx="2081221" cy="1644511"/>
      </dsp:txXfrm>
    </dsp:sp>
    <dsp:sp modelId="{73506EE9-192C-419F-9136-F969C0F98505}">
      <dsp:nvSpPr>
        <dsp:cNvPr id="0" name=""/>
        <dsp:cNvSpPr/>
      </dsp:nvSpPr>
      <dsp:spPr>
        <a:xfrm rot="19482792">
          <a:off x="5162208" y="2323666"/>
          <a:ext cx="1770320" cy="65506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3130B-9FE2-4F17-9464-E47C6B290E18}">
      <dsp:nvSpPr>
        <dsp:cNvPr id="0" name=""/>
        <dsp:cNvSpPr/>
      </dsp:nvSpPr>
      <dsp:spPr>
        <a:xfrm>
          <a:off x="5678126" y="1266449"/>
          <a:ext cx="2183547" cy="17468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en-US" sz="2400" kern="1200" dirty="0" smtClean="0"/>
            <a:t>Human Resources Department</a:t>
          </a:r>
        </a:p>
        <a:p>
          <a:pPr lvl="0" algn="ctr" defTabSz="1066800" rtl="0">
            <a:lnSpc>
              <a:spcPct val="90000"/>
            </a:lnSpc>
            <a:spcBef>
              <a:spcPct val="0"/>
            </a:spcBef>
            <a:spcAft>
              <a:spcPct val="35000"/>
            </a:spcAft>
          </a:pPr>
          <a:endParaRPr lang="tr-TR" sz="2400" kern="1200" dirty="0"/>
        </a:p>
      </dsp:txBody>
      <dsp:txXfrm>
        <a:off x="5729289" y="1317612"/>
        <a:ext cx="2081221" cy="16445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5B38208-CC92-48FF-A1B0-CAC6AB583D96}" type="datetimeFigureOut">
              <a:rPr lang="en-US" smtClean="0"/>
              <a:pPr rtl="0"/>
              <a:t>8/28/2018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26422D6-FA15-42EF-A599-54184F3280D4}" type="slidenum">
              <a:rPr lang="en-US" smtClean="0"/>
              <a:pPr/>
              <a:t>‹#›</a:t>
            </a:fld>
            <a:endParaRPr lang="tr-TR"/>
          </a:p>
        </p:txBody>
      </p:sp>
    </p:spTree>
    <p:extLst>
      <p:ext uri="{BB962C8B-B14F-4D97-AF65-F5344CB8AC3E}">
        <p14:creationId xmlns:p14="http://schemas.microsoft.com/office/powerpoint/2010/main" val="111789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07683" rtl="0" eaLnBrk="1" fontAlgn="auto" latinLnBrk="0" hangingPunct="1">
              <a:lnSpc>
                <a:spcPct val="100000"/>
              </a:lnSpc>
              <a:spcBef>
                <a:spcPts val="0"/>
              </a:spcBef>
              <a:spcAft>
                <a:spcPts val="0"/>
              </a:spcAft>
              <a:buClrTx/>
              <a:buSzTx/>
              <a:buFontTx/>
              <a:buNone/>
              <a:tabLst/>
              <a:defRPr/>
            </a:pPr>
            <a:fld id="{C94E8D62-D41F-6042-BCDF-79D228EFA10F}"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0768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93888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a:t>Ölçülmeli ve belirli olmalı</a:t>
            </a:r>
            <a:endParaRPr lang="tr-TR" dirty="0"/>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11</a:t>
            </a:fld>
            <a:endParaRPr lang="tr-TR"/>
          </a:p>
        </p:txBody>
      </p:sp>
    </p:spTree>
    <p:extLst>
      <p:ext uri="{BB962C8B-B14F-4D97-AF65-F5344CB8AC3E}">
        <p14:creationId xmlns:p14="http://schemas.microsoft.com/office/powerpoint/2010/main" val="405203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a:t>Add another slide about advantages in working with private sector</a:t>
            </a:r>
          </a:p>
          <a:p>
            <a:pPr rtl="0">
              <a:buFont typeface="Arial" pitchFamily="34" charset="0"/>
              <a:buChar char="•"/>
            </a:pPr>
            <a:r>
              <a:rPr lang="tr-TR"/>
              <a:t>Financial contributions</a:t>
            </a:r>
          </a:p>
          <a:p>
            <a:pPr rtl="0">
              <a:buFont typeface="Arial" pitchFamily="34" charset="0"/>
              <a:buChar char="•"/>
            </a:pPr>
            <a:r>
              <a:rPr lang="tr-TR"/>
              <a:t> In- Kind: machines, supplies, etc</a:t>
            </a:r>
          </a:p>
          <a:p>
            <a:pPr rtl="0">
              <a:buFont typeface="Arial" pitchFamily="34" charset="0"/>
              <a:buChar char="•"/>
            </a:pPr>
            <a:r>
              <a:rPr lang="tr-TR"/>
              <a:t>Marketing/PR</a:t>
            </a:r>
          </a:p>
          <a:p>
            <a:pPr rtl="0">
              <a:buFont typeface="Arial" pitchFamily="34" charset="0"/>
              <a:buChar char="•"/>
            </a:pPr>
            <a:r>
              <a:rPr lang="tr-TR"/>
              <a:t>Introduction to other partners</a:t>
            </a:r>
          </a:p>
          <a:p>
            <a:pPr rtl="0">
              <a:buFont typeface="Arial" pitchFamily="34" charset="0"/>
              <a:buChar char="•"/>
            </a:pPr>
            <a:r>
              <a:rPr lang="tr-TR"/>
              <a:t>Mentorship/Internships</a:t>
            </a:r>
          </a:p>
          <a:p>
            <a:pPr rtl="0">
              <a:buFont typeface="Arial" pitchFamily="34" charset="0"/>
              <a:buChar char="•"/>
            </a:pPr>
            <a:r>
              <a:rPr lang="tr-TR"/>
              <a:t>Final Jobs</a:t>
            </a:r>
          </a:p>
          <a:p>
            <a:pPr rtl="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pPr rtl="0"/>
            <a:fld id="{4BDAABAA-B0D8-48F4-9224-FE435433E3FC}" type="slidenum">
              <a:rPr lang="en-US" smtClean="0"/>
              <a:pPr rtl="0"/>
              <a:t>17</a:t>
            </a:fld>
            <a:endParaRPr lang="tr-TR"/>
          </a:p>
        </p:txBody>
      </p:sp>
    </p:spTree>
    <p:extLst>
      <p:ext uri="{BB962C8B-B14F-4D97-AF65-F5344CB8AC3E}">
        <p14:creationId xmlns:p14="http://schemas.microsoft.com/office/powerpoint/2010/main" val="24535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tr-TR"/>
              <a:t>Add another slide about advantages in working with private sector</a:t>
            </a:r>
          </a:p>
          <a:p>
            <a:pPr rtl="0">
              <a:buFont typeface="Arial" pitchFamily="34" charset="0"/>
              <a:buChar char="•"/>
            </a:pPr>
            <a:r>
              <a:rPr lang="tr-TR"/>
              <a:t>Financial contributions</a:t>
            </a:r>
          </a:p>
          <a:p>
            <a:pPr rtl="0">
              <a:buFont typeface="Arial" pitchFamily="34" charset="0"/>
              <a:buChar char="•"/>
            </a:pPr>
            <a:r>
              <a:rPr lang="tr-TR"/>
              <a:t> In- Kind: machines, supplies, etc</a:t>
            </a:r>
          </a:p>
          <a:p>
            <a:pPr rtl="0">
              <a:buFont typeface="Arial" pitchFamily="34" charset="0"/>
              <a:buChar char="•"/>
            </a:pPr>
            <a:r>
              <a:rPr lang="tr-TR"/>
              <a:t>Marketing/PR</a:t>
            </a:r>
          </a:p>
          <a:p>
            <a:pPr rtl="0">
              <a:buFont typeface="Arial" pitchFamily="34" charset="0"/>
              <a:buChar char="•"/>
            </a:pPr>
            <a:r>
              <a:rPr lang="tr-TR"/>
              <a:t>Introduction to other partners</a:t>
            </a:r>
          </a:p>
          <a:p>
            <a:pPr rtl="0">
              <a:buFont typeface="Arial" pitchFamily="34" charset="0"/>
              <a:buChar char="•"/>
            </a:pPr>
            <a:r>
              <a:rPr lang="tr-TR"/>
              <a:t>Mentorship/Internships</a:t>
            </a:r>
          </a:p>
          <a:p>
            <a:pPr rtl="0">
              <a:buFont typeface="Arial" pitchFamily="34" charset="0"/>
              <a:buChar char="•"/>
            </a:pPr>
            <a:r>
              <a:rPr lang="tr-TR"/>
              <a:t>Final Jobs</a:t>
            </a:r>
          </a:p>
          <a:p>
            <a:pPr rtl="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pPr rtl="0"/>
            <a:fld id="{4BDAABAA-B0D8-48F4-9224-FE435433E3FC}" type="slidenum">
              <a:rPr lang="en-US" smtClean="0"/>
              <a:pPr rtl="0"/>
              <a:t>18</a:t>
            </a:fld>
            <a:endParaRPr lang="tr-TR"/>
          </a:p>
        </p:txBody>
      </p:sp>
    </p:spTree>
    <p:extLst>
      <p:ext uri="{BB962C8B-B14F-4D97-AF65-F5344CB8AC3E}">
        <p14:creationId xmlns:p14="http://schemas.microsoft.com/office/powerpoint/2010/main" val="31100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19</a:t>
            </a:fld>
            <a:endParaRPr lang="tr-TR"/>
          </a:p>
        </p:txBody>
      </p:sp>
    </p:spTree>
    <p:extLst>
      <p:ext uri="{BB962C8B-B14F-4D97-AF65-F5344CB8AC3E}">
        <p14:creationId xmlns:p14="http://schemas.microsoft.com/office/powerpoint/2010/main" val="99574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F26422D6-FA15-42EF-A599-54184F3280D4}" type="slidenum">
              <a:rPr lang="en-US" smtClean="0"/>
              <a:pPr rtl="0"/>
              <a:t>20</a:t>
            </a:fld>
            <a:endParaRPr lang="tr-TR"/>
          </a:p>
        </p:txBody>
      </p:sp>
    </p:spTree>
    <p:extLst>
      <p:ext uri="{BB962C8B-B14F-4D97-AF65-F5344CB8AC3E}">
        <p14:creationId xmlns:p14="http://schemas.microsoft.com/office/powerpoint/2010/main" val="21551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79664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699069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644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7064" y="1583140"/>
            <a:ext cx="8039265" cy="4403677"/>
          </a:xfrm>
        </p:spPr>
        <p:txBody>
          <a:bodyPr/>
          <a:lstStyle>
            <a:lvl1pPr>
              <a:defRPr sz="1400"/>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27063" y="274639"/>
            <a:ext cx="8039265" cy="831509"/>
          </a:xfrm>
        </p:spPr>
        <p:txBody>
          <a:bodyPr/>
          <a:lstStyle>
            <a:lvl1pPr>
              <a:defRPr b="1"/>
            </a:lvl1pPr>
          </a:lstStyle>
          <a:p>
            <a:r>
              <a:rPr lang="en-US" dirty="0"/>
              <a:t>CLICK TO EDIT MASTER TITLE STYLE</a:t>
            </a:r>
          </a:p>
        </p:txBody>
      </p:sp>
      <p:sp>
        <p:nvSpPr>
          <p:cNvPr id="4" name="Rectangle 3"/>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5266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831509"/>
          </a:xfrm>
        </p:spPr>
        <p:txBody>
          <a:bodyPr/>
          <a:lstStyle>
            <a:lvl1pPr>
              <a:defRPr b="1"/>
            </a:lvl1pPr>
          </a:lstStyle>
          <a:p>
            <a:r>
              <a:rPr lang="en-US" dirty="0"/>
              <a:t>CLICK TO EDIT MASTER TITLE STYLE</a:t>
            </a:r>
          </a:p>
        </p:txBody>
      </p:sp>
      <p:sp>
        <p:nvSpPr>
          <p:cNvPr id="4" name="Picture Placeholder 3"/>
          <p:cNvSpPr>
            <a:spLocks noGrp="1"/>
          </p:cNvSpPr>
          <p:nvPr>
            <p:ph type="pic" sz="quarter" idx="10"/>
          </p:nvPr>
        </p:nvSpPr>
        <p:spPr>
          <a:xfrm>
            <a:off x="457201" y="1601338"/>
            <a:ext cx="4046561" cy="4403647"/>
          </a:xfrm>
        </p:spPr>
        <p:txBody>
          <a:bodyPr/>
          <a:lstStyle/>
          <a:p>
            <a:endParaRPr lang="en-US"/>
          </a:p>
        </p:txBody>
      </p:sp>
      <p:sp>
        <p:nvSpPr>
          <p:cNvPr id="6" name="Text Placeholder 5"/>
          <p:cNvSpPr>
            <a:spLocks noGrp="1"/>
          </p:cNvSpPr>
          <p:nvPr>
            <p:ph type="body" sz="quarter" idx="11"/>
          </p:nvPr>
        </p:nvSpPr>
        <p:spPr>
          <a:xfrm>
            <a:off x="4667250" y="1602317"/>
            <a:ext cx="4019550" cy="4402667"/>
          </a:xfrm>
        </p:spPr>
        <p:txBody>
          <a:bodyPr/>
          <a:lstStyle>
            <a:lvl1pPr>
              <a:defRPr sz="1400">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131973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YF Overview 1">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p:nvPr>
        </p:nvSpPr>
        <p:spPr>
          <a:xfrm>
            <a:off x="685800" y="351777"/>
            <a:ext cx="7772400" cy="754372"/>
          </a:xfrm>
        </p:spPr>
        <p:txBody>
          <a:bodyPr>
            <a:noAutofit/>
          </a:bodyPr>
          <a:lstStyle/>
          <a:p>
            <a:r>
              <a:rPr lang="en-US" sz="2400" b="1" dirty="0">
                <a:solidFill>
                  <a:srgbClr val="00467F"/>
                </a:solidFill>
              </a:rPr>
              <a:t>INTERNATIONAL YOUTH FOUNDATION</a:t>
            </a:r>
          </a:p>
        </p:txBody>
      </p:sp>
      <p:sp>
        <p:nvSpPr>
          <p:cNvPr id="5" name="Title 20"/>
          <p:cNvSpPr txBox="1">
            <a:spLocks/>
          </p:cNvSpPr>
          <p:nvPr userDrawn="1"/>
        </p:nvSpPr>
        <p:spPr>
          <a:xfrm>
            <a:off x="0" y="4839094"/>
            <a:ext cx="9144000" cy="967436"/>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250" dirty="0">
                <a:solidFill>
                  <a:srgbClr val="00467F"/>
                </a:solidFill>
                <a:latin typeface="+mj-lt"/>
                <a:cs typeface="Open Sans Light"/>
              </a:rPr>
              <a:t>IYF prepares young people to be </a:t>
            </a:r>
            <a:br>
              <a:rPr lang="en-US" sz="2250" dirty="0">
                <a:solidFill>
                  <a:srgbClr val="00467F"/>
                </a:solidFill>
                <a:latin typeface="+mj-lt"/>
                <a:cs typeface="Open Sans Light"/>
              </a:rPr>
            </a:br>
            <a:r>
              <a:rPr lang="en-US" sz="2250" b="1" dirty="0">
                <a:solidFill>
                  <a:srgbClr val="00467F"/>
                </a:solidFill>
                <a:latin typeface="+mj-lt"/>
                <a:cs typeface="Open Sans Light"/>
              </a:rPr>
              <a:t>healthy</a:t>
            </a:r>
            <a:r>
              <a:rPr lang="en-US" sz="2250" dirty="0">
                <a:solidFill>
                  <a:srgbClr val="00467F"/>
                </a:solidFill>
                <a:latin typeface="+mj-lt"/>
                <a:cs typeface="Open Sans Light"/>
              </a:rPr>
              <a:t>, </a:t>
            </a:r>
            <a:r>
              <a:rPr lang="en-US" sz="2250" b="1" dirty="0">
                <a:solidFill>
                  <a:srgbClr val="00467F"/>
                </a:solidFill>
                <a:latin typeface="+mj-lt"/>
                <a:cs typeface="Open Sans Light"/>
              </a:rPr>
              <a:t>productive</a:t>
            </a:r>
            <a:r>
              <a:rPr lang="en-US" sz="2250" dirty="0">
                <a:solidFill>
                  <a:srgbClr val="00467F"/>
                </a:solidFill>
                <a:latin typeface="+mj-lt"/>
                <a:cs typeface="Open Sans Light"/>
              </a:rPr>
              <a:t>, and </a:t>
            </a:r>
            <a:r>
              <a:rPr lang="en-US" sz="2250" b="1" dirty="0">
                <a:solidFill>
                  <a:srgbClr val="00467F"/>
                </a:solidFill>
                <a:latin typeface="+mj-lt"/>
                <a:cs typeface="Open Sans Light"/>
              </a:rPr>
              <a:t>engaged </a:t>
            </a:r>
            <a:r>
              <a:rPr lang="en-US" sz="2250" dirty="0">
                <a:solidFill>
                  <a:srgbClr val="00467F"/>
                </a:solidFill>
                <a:latin typeface="+mj-lt"/>
                <a:cs typeface="Open Sans Light"/>
              </a:rPr>
              <a:t>citizens.</a:t>
            </a:r>
          </a:p>
        </p:txBody>
      </p:sp>
      <p:sp>
        <p:nvSpPr>
          <p:cNvPr id="6" name="Oval 5"/>
          <p:cNvSpPr/>
          <p:nvPr userDrawn="1"/>
        </p:nvSpPr>
        <p:spPr>
          <a:xfrm>
            <a:off x="986906"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7" name="Title 20"/>
          <p:cNvSpPr txBox="1">
            <a:spLocks/>
          </p:cNvSpPr>
          <p:nvPr userDrawn="1"/>
        </p:nvSpPr>
        <p:spPr>
          <a:xfrm>
            <a:off x="862925" y="3450637"/>
            <a:ext cx="1411454" cy="725512"/>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2000" b="1" dirty="0">
                <a:solidFill>
                  <a:srgbClr val="00467F"/>
                </a:solidFill>
                <a:latin typeface="+mj-lt"/>
                <a:cs typeface="Open Sans Light"/>
              </a:rPr>
              <a:t>Years</a:t>
            </a:r>
          </a:p>
        </p:txBody>
      </p:sp>
      <p:sp>
        <p:nvSpPr>
          <p:cNvPr id="8" name="Oval 7"/>
          <p:cNvSpPr/>
          <p:nvPr userDrawn="1"/>
        </p:nvSpPr>
        <p:spPr>
          <a:xfrm>
            <a:off x="3020893"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9" name="Title 20"/>
          <p:cNvSpPr txBox="1">
            <a:spLocks/>
          </p:cNvSpPr>
          <p:nvPr userDrawn="1"/>
        </p:nvSpPr>
        <p:spPr>
          <a:xfrm>
            <a:off x="2618959" y="3462326"/>
            <a:ext cx="2028942" cy="887596"/>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2000" b="1" dirty="0">
                <a:solidFill>
                  <a:srgbClr val="00467F"/>
                </a:solidFill>
                <a:latin typeface="+mj-lt"/>
                <a:cs typeface="Open Sans Light"/>
              </a:rPr>
              <a:t>Local organizations</a:t>
            </a:r>
          </a:p>
        </p:txBody>
      </p:sp>
      <p:sp>
        <p:nvSpPr>
          <p:cNvPr id="10" name="Oval 9"/>
          <p:cNvSpPr/>
          <p:nvPr userDrawn="1"/>
        </p:nvSpPr>
        <p:spPr>
          <a:xfrm>
            <a:off x="4986055"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1" name="Title 20"/>
          <p:cNvSpPr txBox="1">
            <a:spLocks/>
          </p:cNvSpPr>
          <p:nvPr userDrawn="1"/>
        </p:nvSpPr>
        <p:spPr>
          <a:xfrm>
            <a:off x="4827179" y="3470783"/>
            <a:ext cx="1411454" cy="450000"/>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2000" b="1" dirty="0">
                <a:solidFill>
                  <a:srgbClr val="00467F"/>
                </a:solidFill>
                <a:latin typeface="+mj-lt"/>
                <a:cs typeface="Open Sans Light"/>
              </a:rPr>
              <a:t>Countries</a:t>
            </a:r>
          </a:p>
        </p:txBody>
      </p:sp>
      <p:sp>
        <p:nvSpPr>
          <p:cNvPr id="12" name="Oval 11"/>
          <p:cNvSpPr/>
          <p:nvPr userDrawn="1"/>
        </p:nvSpPr>
        <p:spPr>
          <a:xfrm>
            <a:off x="7118360" y="1813016"/>
            <a:ext cx="1188227" cy="1584304"/>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3" name="Title 20"/>
          <p:cNvSpPr txBox="1">
            <a:spLocks/>
          </p:cNvSpPr>
          <p:nvPr userDrawn="1"/>
        </p:nvSpPr>
        <p:spPr>
          <a:xfrm>
            <a:off x="6836950" y="2103986"/>
            <a:ext cx="1751044" cy="1161335"/>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4400" b="1">
                <a:solidFill>
                  <a:schemeClr val="bg1"/>
                </a:solidFill>
                <a:latin typeface="+mj-lt"/>
                <a:cs typeface="Open Sans Light"/>
              </a:rPr>
              <a:t>20M</a:t>
            </a:r>
            <a:endParaRPr lang="en-US" sz="4400" b="1" dirty="0">
              <a:solidFill>
                <a:schemeClr val="bg1"/>
              </a:solidFill>
              <a:latin typeface="+mj-lt"/>
              <a:cs typeface="Open Sans Light"/>
            </a:endParaRPr>
          </a:p>
        </p:txBody>
      </p:sp>
      <p:sp>
        <p:nvSpPr>
          <p:cNvPr id="14" name="Title 20"/>
          <p:cNvSpPr txBox="1">
            <a:spLocks/>
          </p:cNvSpPr>
          <p:nvPr userDrawn="1"/>
        </p:nvSpPr>
        <p:spPr>
          <a:xfrm>
            <a:off x="899855" y="2103986"/>
            <a:ext cx="1411454" cy="1110353"/>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4400" b="1" dirty="0">
                <a:solidFill>
                  <a:schemeClr val="bg1"/>
                </a:solidFill>
                <a:latin typeface="+mj-lt"/>
                <a:cs typeface="Open Sans Light"/>
              </a:rPr>
              <a:t>27</a:t>
            </a:r>
          </a:p>
        </p:txBody>
      </p:sp>
      <p:sp>
        <p:nvSpPr>
          <p:cNvPr id="15" name="Title 20"/>
          <p:cNvSpPr txBox="1">
            <a:spLocks/>
          </p:cNvSpPr>
          <p:nvPr userDrawn="1"/>
        </p:nvSpPr>
        <p:spPr>
          <a:xfrm>
            <a:off x="2909278" y="2103986"/>
            <a:ext cx="1411454" cy="1172681"/>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4400" b="1" dirty="0">
                <a:solidFill>
                  <a:schemeClr val="bg1"/>
                </a:solidFill>
                <a:latin typeface="+mj-lt"/>
                <a:cs typeface="Open Sans Light"/>
              </a:rPr>
              <a:t>500</a:t>
            </a:r>
          </a:p>
        </p:txBody>
      </p:sp>
      <p:sp>
        <p:nvSpPr>
          <p:cNvPr id="16" name="Title 20"/>
          <p:cNvSpPr txBox="1">
            <a:spLocks/>
          </p:cNvSpPr>
          <p:nvPr userDrawn="1"/>
        </p:nvSpPr>
        <p:spPr>
          <a:xfrm>
            <a:off x="4874440" y="2103986"/>
            <a:ext cx="1411454" cy="1114428"/>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4400" b="1" dirty="0">
                <a:solidFill>
                  <a:schemeClr val="bg1"/>
                </a:solidFill>
                <a:latin typeface="+mj-lt"/>
                <a:cs typeface="Open Sans Light"/>
              </a:rPr>
              <a:t>90</a:t>
            </a:r>
          </a:p>
        </p:txBody>
      </p:sp>
      <p:sp>
        <p:nvSpPr>
          <p:cNvPr id="17" name="Title 20"/>
          <p:cNvSpPr txBox="1">
            <a:spLocks/>
          </p:cNvSpPr>
          <p:nvPr userDrawn="1"/>
        </p:nvSpPr>
        <p:spPr>
          <a:xfrm>
            <a:off x="7048987" y="3522145"/>
            <a:ext cx="1411454" cy="957203"/>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2000" b="1" dirty="0">
                <a:solidFill>
                  <a:srgbClr val="00467F"/>
                </a:solidFill>
                <a:latin typeface="+mj-lt"/>
                <a:cs typeface="Open Sans Light"/>
              </a:rPr>
              <a:t>Youth served</a:t>
            </a:r>
          </a:p>
        </p:txBody>
      </p:sp>
    </p:spTree>
    <p:extLst>
      <p:ext uri="{BB962C8B-B14F-4D97-AF65-F5344CB8AC3E}">
        <p14:creationId xmlns:p14="http://schemas.microsoft.com/office/powerpoint/2010/main" val="21600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at IYF Doe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7"/>
            <a:ext cx="7772400" cy="754372"/>
          </a:xfrm>
        </p:spPr>
        <p:txBody>
          <a:bodyPr>
            <a:noAutofit/>
          </a:bodyPr>
          <a:lstStyle>
            <a:lvl1pPr>
              <a:defRPr baseline="0"/>
            </a:lvl1pPr>
          </a:lstStyle>
          <a:p>
            <a:r>
              <a:rPr lang="en-US" sz="2400" b="1" dirty="0">
                <a:solidFill>
                  <a:srgbClr val="00467F"/>
                </a:solidFill>
              </a:rPr>
              <a:t>WHAT IYF DOES</a:t>
            </a:r>
          </a:p>
        </p:txBody>
      </p:sp>
      <p:sp>
        <p:nvSpPr>
          <p:cNvPr id="18" name="Oval 17"/>
          <p:cNvSpPr/>
          <p:nvPr userDrawn="1"/>
        </p:nvSpPr>
        <p:spPr>
          <a:xfrm>
            <a:off x="1402133"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19" name="Title 20"/>
          <p:cNvSpPr txBox="1">
            <a:spLocks/>
          </p:cNvSpPr>
          <p:nvPr userDrawn="1"/>
        </p:nvSpPr>
        <p:spPr>
          <a:xfrm>
            <a:off x="1569664"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25" b="1" dirty="0">
                <a:solidFill>
                  <a:schemeClr val="bg1"/>
                </a:solidFill>
                <a:latin typeface="+mj-lt"/>
                <a:cs typeface="Open Sans Light"/>
              </a:rPr>
              <a:t>LEARN</a:t>
            </a:r>
          </a:p>
        </p:txBody>
      </p:sp>
      <p:sp>
        <p:nvSpPr>
          <p:cNvPr id="20" name="Oval 19"/>
          <p:cNvSpPr/>
          <p:nvPr userDrawn="1"/>
        </p:nvSpPr>
        <p:spPr>
          <a:xfrm>
            <a:off x="3723569"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21" name="Title 20"/>
          <p:cNvSpPr txBox="1">
            <a:spLocks/>
          </p:cNvSpPr>
          <p:nvPr userDrawn="1"/>
        </p:nvSpPr>
        <p:spPr>
          <a:xfrm>
            <a:off x="3899073"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25" b="1" dirty="0">
                <a:solidFill>
                  <a:schemeClr val="bg1"/>
                </a:solidFill>
                <a:latin typeface="+mj-lt"/>
                <a:cs typeface="Open Sans Light"/>
              </a:rPr>
              <a:t>WORK</a:t>
            </a:r>
          </a:p>
        </p:txBody>
      </p:sp>
      <p:sp>
        <p:nvSpPr>
          <p:cNvPr id="22" name="Oval 21"/>
          <p:cNvSpPr/>
          <p:nvPr userDrawn="1"/>
        </p:nvSpPr>
        <p:spPr>
          <a:xfrm>
            <a:off x="6045005" y="2341564"/>
            <a:ext cx="1683694" cy="2244925"/>
          </a:xfrm>
          <a:prstGeom prst="ellipse">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80" tIns="17140" rIns="34280" bIns="17140" spcCol="0" rtlCol="0" anchor="ctr"/>
          <a:lstStyle/>
          <a:p>
            <a:pPr algn="ctr"/>
            <a:endParaRPr lang="en-US" sz="605" dirty="0">
              <a:latin typeface="Open Sans Light"/>
            </a:endParaRPr>
          </a:p>
        </p:txBody>
      </p:sp>
      <p:sp>
        <p:nvSpPr>
          <p:cNvPr id="23" name="Title 20"/>
          <p:cNvSpPr txBox="1">
            <a:spLocks/>
          </p:cNvSpPr>
          <p:nvPr userDrawn="1"/>
        </p:nvSpPr>
        <p:spPr>
          <a:xfrm>
            <a:off x="6220509" y="3884833"/>
            <a:ext cx="1340749" cy="701657"/>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25" b="1" dirty="0">
                <a:solidFill>
                  <a:schemeClr val="bg1"/>
                </a:solidFill>
                <a:latin typeface="+mj-lt"/>
                <a:cs typeface="Open Sans Light"/>
              </a:rPr>
              <a:t>LEAD</a:t>
            </a:r>
          </a:p>
        </p:txBody>
      </p:sp>
      <p:sp>
        <p:nvSpPr>
          <p:cNvPr id="24" name="Freeform 101"/>
          <p:cNvSpPr>
            <a:spLocks noEditPoints="1"/>
          </p:cNvSpPr>
          <p:nvPr userDrawn="1"/>
        </p:nvSpPr>
        <p:spPr bwMode="auto">
          <a:xfrm>
            <a:off x="4131779" y="2909030"/>
            <a:ext cx="886493" cy="783247"/>
          </a:xfrm>
          <a:custGeom>
            <a:avLst/>
            <a:gdLst>
              <a:gd name="T0" fmla="*/ 901888644 w 77"/>
              <a:gd name="T1" fmla="*/ 504128679 h 51"/>
              <a:gd name="T2" fmla="*/ 901888644 w 77"/>
              <a:gd name="T3" fmla="*/ 551024051 h 51"/>
              <a:gd name="T4" fmla="*/ 819898145 w 77"/>
              <a:gd name="T5" fmla="*/ 597919424 h 51"/>
              <a:gd name="T6" fmla="*/ 70275615 w 77"/>
              <a:gd name="T7" fmla="*/ 597919424 h 51"/>
              <a:gd name="T8" fmla="*/ 0 w 77"/>
              <a:gd name="T9" fmla="*/ 551024051 h 51"/>
              <a:gd name="T10" fmla="*/ 0 w 77"/>
              <a:gd name="T11" fmla="*/ 504128679 h 51"/>
              <a:gd name="T12" fmla="*/ 70275615 w 77"/>
              <a:gd name="T13" fmla="*/ 504128679 h 51"/>
              <a:gd name="T14" fmla="*/ 819898145 w 77"/>
              <a:gd name="T15" fmla="*/ 504128679 h 51"/>
              <a:gd name="T16" fmla="*/ 901888644 w 77"/>
              <a:gd name="T17" fmla="*/ 504128679 h 51"/>
              <a:gd name="T18" fmla="*/ 117128306 w 77"/>
              <a:gd name="T19" fmla="*/ 398614091 h 51"/>
              <a:gd name="T20" fmla="*/ 117128306 w 77"/>
              <a:gd name="T21" fmla="*/ 70343059 h 51"/>
              <a:gd name="T22" fmla="*/ 187403921 w 77"/>
              <a:gd name="T23" fmla="*/ 0 h 51"/>
              <a:gd name="T24" fmla="*/ 702769839 w 77"/>
              <a:gd name="T25" fmla="*/ 0 h 51"/>
              <a:gd name="T26" fmla="*/ 784760338 w 77"/>
              <a:gd name="T27" fmla="*/ 70343059 h 51"/>
              <a:gd name="T28" fmla="*/ 784760338 w 77"/>
              <a:gd name="T29" fmla="*/ 398614091 h 51"/>
              <a:gd name="T30" fmla="*/ 702769839 w 77"/>
              <a:gd name="T31" fmla="*/ 480680993 h 51"/>
              <a:gd name="T32" fmla="*/ 187403921 w 77"/>
              <a:gd name="T33" fmla="*/ 480680993 h 51"/>
              <a:gd name="T34" fmla="*/ 117128306 w 77"/>
              <a:gd name="T35" fmla="*/ 398614091 h 51"/>
              <a:gd name="T36" fmla="*/ 175692460 w 77"/>
              <a:gd name="T37" fmla="*/ 398614091 h 51"/>
              <a:gd name="T38" fmla="*/ 187403921 w 77"/>
              <a:gd name="T39" fmla="*/ 422061777 h 51"/>
              <a:gd name="T40" fmla="*/ 702769839 w 77"/>
              <a:gd name="T41" fmla="*/ 422061777 h 51"/>
              <a:gd name="T42" fmla="*/ 714484723 w 77"/>
              <a:gd name="T43" fmla="*/ 398614091 h 51"/>
              <a:gd name="T44" fmla="*/ 714484723 w 77"/>
              <a:gd name="T45" fmla="*/ 70343059 h 51"/>
              <a:gd name="T46" fmla="*/ 702769839 w 77"/>
              <a:gd name="T47" fmla="*/ 58619216 h 51"/>
              <a:gd name="T48" fmla="*/ 187403921 w 77"/>
              <a:gd name="T49" fmla="*/ 58619216 h 51"/>
              <a:gd name="T50" fmla="*/ 175692460 w 77"/>
              <a:gd name="T51" fmla="*/ 70343059 h 51"/>
              <a:gd name="T52" fmla="*/ 175692460 w 77"/>
              <a:gd name="T53" fmla="*/ 398614091 h 51"/>
              <a:gd name="T54" fmla="*/ 491939572 w 77"/>
              <a:gd name="T55" fmla="*/ 551024051 h 51"/>
              <a:gd name="T56" fmla="*/ 491939572 w 77"/>
              <a:gd name="T57" fmla="*/ 539300208 h 51"/>
              <a:gd name="T58" fmla="*/ 409949073 w 77"/>
              <a:gd name="T59" fmla="*/ 539300208 h 51"/>
              <a:gd name="T60" fmla="*/ 398237611 w 77"/>
              <a:gd name="T61" fmla="*/ 551024051 h 51"/>
              <a:gd name="T62" fmla="*/ 409949073 w 77"/>
              <a:gd name="T63" fmla="*/ 551024051 h 51"/>
              <a:gd name="T64" fmla="*/ 491939572 w 77"/>
              <a:gd name="T65" fmla="*/ 551024051 h 51"/>
              <a:gd name="T66" fmla="*/ 491939572 w 77"/>
              <a:gd name="T67" fmla="*/ 551024051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sp>
        <p:nvSpPr>
          <p:cNvPr id="25" name="Freeform 190"/>
          <p:cNvSpPr>
            <a:spLocks noChangeArrowheads="1"/>
          </p:cNvSpPr>
          <p:nvPr userDrawn="1"/>
        </p:nvSpPr>
        <p:spPr bwMode="auto">
          <a:xfrm>
            <a:off x="6481473" y="2735062"/>
            <a:ext cx="818821" cy="1064581"/>
          </a:xfrm>
          <a:custGeom>
            <a:avLst/>
            <a:gdLst>
              <a:gd name="T0" fmla="*/ 412 w 634"/>
              <a:gd name="T1" fmla="*/ 324 h 619"/>
              <a:gd name="T2" fmla="*/ 412 w 634"/>
              <a:gd name="T3" fmla="*/ 324 h 619"/>
              <a:gd name="T4" fmla="*/ 220 w 634"/>
              <a:gd name="T5" fmla="*/ 324 h 619"/>
              <a:gd name="T6" fmla="*/ 191 w 634"/>
              <a:gd name="T7" fmla="*/ 354 h 619"/>
              <a:gd name="T8" fmla="*/ 220 w 634"/>
              <a:gd name="T9" fmla="*/ 368 h 619"/>
              <a:gd name="T10" fmla="*/ 412 w 634"/>
              <a:gd name="T11" fmla="*/ 368 h 619"/>
              <a:gd name="T12" fmla="*/ 426 w 634"/>
              <a:gd name="T13" fmla="*/ 354 h 619"/>
              <a:gd name="T14" fmla="*/ 412 w 634"/>
              <a:gd name="T15" fmla="*/ 324 h 619"/>
              <a:gd name="T16" fmla="*/ 456 w 634"/>
              <a:gd name="T17" fmla="*/ 206 h 619"/>
              <a:gd name="T18" fmla="*/ 456 w 634"/>
              <a:gd name="T19" fmla="*/ 206 h 619"/>
              <a:gd name="T20" fmla="*/ 176 w 634"/>
              <a:gd name="T21" fmla="*/ 206 h 619"/>
              <a:gd name="T22" fmla="*/ 162 w 634"/>
              <a:gd name="T23" fmla="*/ 236 h 619"/>
              <a:gd name="T24" fmla="*/ 176 w 634"/>
              <a:gd name="T25" fmla="*/ 251 h 619"/>
              <a:gd name="T26" fmla="*/ 456 w 634"/>
              <a:gd name="T27" fmla="*/ 251 h 619"/>
              <a:gd name="T28" fmla="*/ 471 w 634"/>
              <a:gd name="T29" fmla="*/ 236 h 619"/>
              <a:gd name="T30" fmla="*/ 456 w 634"/>
              <a:gd name="T31" fmla="*/ 206 h 619"/>
              <a:gd name="T32" fmla="*/ 309 w 634"/>
              <a:gd name="T33" fmla="*/ 0 h 619"/>
              <a:gd name="T34" fmla="*/ 309 w 634"/>
              <a:gd name="T35" fmla="*/ 0 h 619"/>
              <a:gd name="T36" fmla="*/ 0 w 634"/>
              <a:gd name="T37" fmla="*/ 265 h 619"/>
              <a:gd name="T38" fmla="*/ 117 w 634"/>
              <a:gd name="T39" fmla="*/ 486 h 619"/>
              <a:gd name="T40" fmla="*/ 117 w 634"/>
              <a:gd name="T41" fmla="*/ 618 h 619"/>
              <a:gd name="T42" fmla="*/ 250 w 634"/>
              <a:gd name="T43" fmla="*/ 545 h 619"/>
              <a:gd name="T44" fmla="*/ 309 w 634"/>
              <a:gd name="T45" fmla="*/ 545 h 619"/>
              <a:gd name="T46" fmla="*/ 633 w 634"/>
              <a:gd name="T47" fmla="*/ 265 h 619"/>
              <a:gd name="T48" fmla="*/ 309 w 634"/>
              <a:gd name="T49" fmla="*/ 0 h 619"/>
              <a:gd name="T50" fmla="*/ 309 w 634"/>
              <a:gd name="T51" fmla="*/ 501 h 619"/>
              <a:gd name="T52" fmla="*/ 309 w 634"/>
              <a:gd name="T53" fmla="*/ 501 h 619"/>
              <a:gd name="T54" fmla="*/ 250 w 634"/>
              <a:gd name="T55" fmla="*/ 501 h 619"/>
              <a:gd name="T56" fmla="*/ 162 w 634"/>
              <a:gd name="T57" fmla="*/ 560 h 619"/>
              <a:gd name="T58" fmla="*/ 162 w 634"/>
              <a:gd name="T59" fmla="*/ 457 h 619"/>
              <a:gd name="T60" fmla="*/ 44 w 634"/>
              <a:gd name="T61" fmla="*/ 265 h 619"/>
              <a:gd name="T62" fmla="*/ 309 w 634"/>
              <a:gd name="T63" fmla="*/ 30 h 619"/>
              <a:gd name="T64" fmla="*/ 588 w 634"/>
              <a:gd name="T65" fmla="*/ 265 h 619"/>
              <a:gd name="T66" fmla="*/ 309 w 634"/>
              <a:gd name="T67" fmla="*/ 50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4" h="619">
                <a:moveTo>
                  <a:pt x="412" y="324"/>
                </a:moveTo>
                <a:lnTo>
                  <a:pt x="412" y="324"/>
                </a:lnTo>
                <a:cubicBezTo>
                  <a:pt x="220" y="324"/>
                  <a:pt x="220" y="324"/>
                  <a:pt x="220" y="324"/>
                </a:cubicBezTo>
                <a:cubicBezTo>
                  <a:pt x="206" y="324"/>
                  <a:pt x="191" y="339"/>
                  <a:pt x="191" y="354"/>
                </a:cubicBezTo>
                <a:cubicBezTo>
                  <a:pt x="191" y="354"/>
                  <a:pt x="206" y="368"/>
                  <a:pt x="220" y="368"/>
                </a:cubicBezTo>
                <a:cubicBezTo>
                  <a:pt x="412" y="368"/>
                  <a:pt x="412" y="368"/>
                  <a:pt x="412" y="368"/>
                </a:cubicBezTo>
                <a:cubicBezTo>
                  <a:pt x="426" y="368"/>
                  <a:pt x="426" y="354"/>
                  <a:pt x="426" y="354"/>
                </a:cubicBezTo>
                <a:cubicBezTo>
                  <a:pt x="426" y="339"/>
                  <a:pt x="426" y="324"/>
                  <a:pt x="412" y="324"/>
                </a:cubicBezTo>
                <a:close/>
                <a:moveTo>
                  <a:pt x="456" y="206"/>
                </a:moveTo>
                <a:lnTo>
                  <a:pt x="456" y="206"/>
                </a:lnTo>
                <a:cubicBezTo>
                  <a:pt x="176" y="206"/>
                  <a:pt x="176" y="206"/>
                  <a:pt x="176" y="206"/>
                </a:cubicBezTo>
                <a:cubicBezTo>
                  <a:pt x="162" y="206"/>
                  <a:pt x="162" y="221"/>
                  <a:pt x="162" y="236"/>
                </a:cubicBezTo>
                <a:cubicBezTo>
                  <a:pt x="162" y="236"/>
                  <a:pt x="162" y="251"/>
                  <a:pt x="176" y="251"/>
                </a:cubicBezTo>
                <a:cubicBezTo>
                  <a:pt x="456" y="251"/>
                  <a:pt x="456" y="251"/>
                  <a:pt x="456" y="251"/>
                </a:cubicBezTo>
                <a:lnTo>
                  <a:pt x="471" y="236"/>
                </a:lnTo>
                <a:cubicBezTo>
                  <a:pt x="471" y="221"/>
                  <a:pt x="456" y="206"/>
                  <a:pt x="456" y="206"/>
                </a:cubicBezTo>
                <a:close/>
                <a:moveTo>
                  <a:pt x="309" y="0"/>
                </a:moveTo>
                <a:lnTo>
                  <a:pt x="309" y="0"/>
                </a:lnTo>
                <a:cubicBezTo>
                  <a:pt x="147" y="0"/>
                  <a:pt x="0" y="118"/>
                  <a:pt x="0" y="265"/>
                </a:cubicBezTo>
                <a:cubicBezTo>
                  <a:pt x="0" y="354"/>
                  <a:pt x="44" y="427"/>
                  <a:pt x="117" y="486"/>
                </a:cubicBezTo>
                <a:cubicBezTo>
                  <a:pt x="117" y="618"/>
                  <a:pt x="117" y="618"/>
                  <a:pt x="117" y="618"/>
                </a:cubicBezTo>
                <a:cubicBezTo>
                  <a:pt x="250" y="545"/>
                  <a:pt x="250" y="545"/>
                  <a:pt x="250" y="545"/>
                </a:cubicBezTo>
                <a:cubicBezTo>
                  <a:pt x="279" y="545"/>
                  <a:pt x="294" y="545"/>
                  <a:pt x="309" y="545"/>
                </a:cubicBezTo>
                <a:cubicBezTo>
                  <a:pt x="485" y="545"/>
                  <a:pt x="633" y="427"/>
                  <a:pt x="633" y="265"/>
                </a:cubicBezTo>
                <a:cubicBezTo>
                  <a:pt x="633" y="118"/>
                  <a:pt x="485" y="0"/>
                  <a:pt x="309" y="0"/>
                </a:cubicBezTo>
                <a:close/>
                <a:moveTo>
                  <a:pt x="309" y="501"/>
                </a:moveTo>
                <a:lnTo>
                  <a:pt x="309" y="501"/>
                </a:lnTo>
                <a:cubicBezTo>
                  <a:pt x="294" y="501"/>
                  <a:pt x="265" y="501"/>
                  <a:pt x="250" y="501"/>
                </a:cubicBezTo>
                <a:cubicBezTo>
                  <a:pt x="162" y="560"/>
                  <a:pt x="162" y="560"/>
                  <a:pt x="162" y="560"/>
                </a:cubicBezTo>
                <a:cubicBezTo>
                  <a:pt x="162" y="457"/>
                  <a:pt x="162" y="457"/>
                  <a:pt x="162" y="457"/>
                </a:cubicBezTo>
                <a:cubicBezTo>
                  <a:pt x="88" y="427"/>
                  <a:pt x="44" y="354"/>
                  <a:pt x="44" y="265"/>
                </a:cubicBezTo>
                <a:cubicBezTo>
                  <a:pt x="44" y="133"/>
                  <a:pt x="162" y="30"/>
                  <a:pt x="309" y="30"/>
                </a:cubicBezTo>
                <a:cubicBezTo>
                  <a:pt x="471" y="30"/>
                  <a:pt x="588" y="133"/>
                  <a:pt x="588" y="265"/>
                </a:cubicBezTo>
                <a:cubicBezTo>
                  <a:pt x="588" y="398"/>
                  <a:pt x="471" y="501"/>
                  <a:pt x="309" y="501"/>
                </a:cubicBezTo>
                <a:close/>
              </a:path>
            </a:pathLst>
          </a:custGeom>
          <a:solidFill>
            <a:srgbClr val="FFFFFF"/>
          </a:solidFill>
          <a:ln>
            <a:noFill/>
          </a:ln>
          <a:effectLst/>
          <a:extLst>
            <a:ext uri="{91240B29-F687-4f45-9708-019B960494DF}"/>
            <a:ext uri="{AF507438-7753-43e0-B8FC-AC1667EBCBE1}"/>
          </a:extLst>
        </p:spPr>
        <p:txBody>
          <a:bodyPr wrap="none" lIns="34282" tIns="17141" rIns="34282" bIns="17141" anchor="ctr"/>
          <a:lstStyle/>
          <a:p>
            <a:pPr>
              <a:defRPr/>
            </a:pPr>
            <a:endParaRPr lang="en-US" sz="605"/>
          </a:p>
        </p:txBody>
      </p:sp>
      <p:sp>
        <p:nvSpPr>
          <p:cNvPr id="26" name="Freeform 122"/>
          <p:cNvSpPr>
            <a:spLocks noChangeArrowheads="1"/>
          </p:cNvSpPr>
          <p:nvPr userDrawn="1"/>
        </p:nvSpPr>
        <p:spPr bwMode="auto">
          <a:xfrm>
            <a:off x="1832567" y="2703168"/>
            <a:ext cx="814488" cy="1085984"/>
          </a:xfrm>
          <a:custGeom>
            <a:avLst/>
            <a:gdLst>
              <a:gd name="T0" fmla="*/ 2147483646 w 609"/>
              <a:gd name="T1" fmla="*/ 2147483646 h 609"/>
              <a:gd name="T2" fmla="*/ 2147483646 w 609"/>
              <a:gd name="T3" fmla="*/ 2147483646 h 609"/>
              <a:gd name="T4" fmla="*/ 0 w 609"/>
              <a:gd name="T5" fmla="*/ 2147483646 h 609"/>
              <a:gd name="T6" fmla="*/ 2147483646 w 609"/>
              <a:gd name="T7" fmla="*/ 0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605"/>
          </a:p>
        </p:txBody>
      </p:sp>
    </p:spTree>
    <p:extLst>
      <p:ext uri="{BB962C8B-B14F-4D97-AF65-F5344CB8AC3E}">
        <p14:creationId xmlns:p14="http://schemas.microsoft.com/office/powerpoint/2010/main" val="41471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IYF Work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hasCustomPrompt="1"/>
          </p:nvPr>
        </p:nvSpPr>
        <p:spPr>
          <a:xfrm>
            <a:off x="685800" y="351775"/>
            <a:ext cx="7772400" cy="754372"/>
          </a:xfrm>
        </p:spPr>
        <p:txBody>
          <a:bodyPr>
            <a:noAutofit/>
          </a:bodyPr>
          <a:lstStyle>
            <a:lvl1pPr>
              <a:defRPr baseline="0"/>
            </a:lvl1pPr>
          </a:lstStyle>
          <a:p>
            <a:r>
              <a:rPr lang="en-US" sz="2400" b="1" dirty="0">
                <a:solidFill>
                  <a:srgbClr val="00467F"/>
                </a:solidFill>
              </a:rPr>
              <a:t>HOW IYF WORKS</a:t>
            </a:r>
          </a:p>
        </p:txBody>
      </p:sp>
      <p:grpSp>
        <p:nvGrpSpPr>
          <p:cNvPr id="13" name="Group 12"/>
          <p:cNvGrpSpPr/>
          <p:nvPr userDrawn="1"/>
        </p:nvGrpSpPr>
        <p:grpSpPr>
          <a:xfrm rot="10800000">
            <a:off x="2655266" y="1302617"/>
            <a:ext cx="3794332" cy="4769321"/>
            <a:chOff x="7625257" y="3108758"/>
            <a:chExt cx="9125118" cy="8602428"/>
          </a:xfrm>
        </p:grpSpPr>
        <p:sp>
          <p:nvSpPr>
            <p:cNvPr id="14" name="Regular Pentagon 22"/>
            <p:cNvSpPr/>
            <p:nvPr/>
          </p:nvSpPr>
          <p:spPr>
            <a:xfrm rot="10800000">
              <a:off x="10479554" y="853762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5" name="Regular Pentagon 23"/>
            <p:cNvSpPr/>
            <p:nvPr/>
          </p:nvSpPr>
          <p:spPr>
            <a:xfrm rot="10800000">
              <a:off x="7625257" y="644558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6" name="Regular Pentagon 24"/>
            <p:cNvSpPr/>
            <p:nvPr/>
          </p:nvSpPr>
          <p:spPr>
            <a:xfrm rot="10800000">
              <a:off x="12352362" y="3108758"/>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17" name="Regular Pentagon 25"/>
            <p:cNvSpPr/>
            <p:nvPr/>
          </p:nvSpPr>
          <p:spPr>
            <a:xfrm rot="10800000">
              <a:off x="13418131" y="6445580"/>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sp>
          <p:nvSpPr>
            <p:cNvPr id="27" name="Regular Pentagon 26"/>
            <p:cNvSpPr/>
            <p:nvPr/>
          </p:nvSpPr>
          <p:spPr>
            <a:xfrm rot="10800000">
              <a:off x="8649278" y="3108758"/>
              <a:ext cx="3332244" cy="3173566"/>
            </a:xfrm>
            <a:prstGeom prst="pentagon">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4286" tIns="17143" rIns="34286" bIns="17143" numCol="1" spcCol="0" rtlCol="0" fromWordArt="0" anchor="ctr" anchorCtr="0" forceAA="0" compatLnSpc="1">
              <a:prstTxWarp prst="textNoShape">
                <a:avLst/>
              </a:prstTxWarp>
              <a:noAutofit/>
            </a:bodyPr>
            <a:lstStyle/>
            <a:p>
              <a:pPr algn="ctr"/>
              <a:endParaRPr lang="en-US" sz="605" dirty="0">
                <a:latin typeface="Open Sans Light"/>
              </a:endParaRPr>
            </a:p>
          </p:txBody>
        </p:sp>
      </p:grpSp>
      <p:grpSp>
        <p:nvGrpSpPr>
          <p:cNvPr id="28" name="Group 27"/>
          <p:cNvGrpSpPr/>
          <p:nvPr userDrawn="1"/>
        </p:nvGrpSpPr>
        <p:grpSpPr>
          <a:xfrm>
            <a:off x="4112455" y="1715373"/>
            <a:ext cx="879954" cy="868460"/>
            <a:chOff x="14084840" y="4274121"/>
            <a:chExt cx="2180441" cy="1613970"/>
          </a:xfrm>
        </p:grpSpPr>
        <p:sp>
          <p:nvSpPr>
            <p:cNvPr id="29" name="Freeform 51"/>
            <p:cNvSpPr>
              <a:spLocks noEditPoints="1"/>
            </p:cNvSpPr>
            <p:nvPr/>
          </p:nvSpPr>
          <p:spPr bwMode="auto">
            <a:xfrm>
              <a:off x="15131892" y="4274121"/>
              <a:ext cx="1133389" cy="1604567"/>
            </a:xfrm>
            <a:custGeom>
              <a:avLst/>
              <a:gdLst>
                <a:gd name="T0" fmla="*/ 103381 w 41"/>
                <a:gd name="T1" fmla="*/ 82769 h 58"/>
                <a:gd name="T2" fmla="*/ 103381 w 41"/>
                <a:gd name="T3" fmla="*/ 186230 h 58"/>
                <a:gd name="T4" fmla="*/ 89597 w 41"/>
                <a:gd name="T5" fmla="*/ 200025 h 58"/>
                <a:gd name="T6" fmla="*/ 75813 w 41"/>
                <a:gd name="T7" fmla="*/ 186230 h 58"/>
                <a:gd name="T8" fmla="*/ 75813 w 41"/>
                <a:gd name="T9" fmla="*/ 137948 h 58"/>
                <a:gd name="T10" fmla="*/ 65475 w 41"/>
                <a:gd name="T11" fmla="*/ 137948 h 58"/>
                <a:gd name="T12" fmla="*/ 65475 w 41"/>
                <a:gd name="T13" fmla="*/ 186230 h 58"/>
                <a:gd name="T14" fmla="*/ 51691 w 41"/>
                <a:gd name="T15" fmla="*/ 200025 h 58"/>
                <a:gd name="T16" fmla="*/ 37907 w 41"/>
                <a:gd name="T17" fmla="*/ 186230 h 58"/>
                <a:gd name="T18" fmla="*/ 37907 w 41"/>
                <a:gd name="T19" fmla="*/ 82769 h 58"/>
                <a:gd name="T20" fmla="*/ 3446 w 41"/>
                <a:gd name="T21" fmla="*/ 48282 h 58"/>
                <a:gd name="T22" fmla="*/ 3446 w 41"/>
                <a:gd name="T23" fmla="*/ 31038 h 58"/>
                <a:gd name="T24" fmla="*/ 20676 w 41"/>
                <a:gd name="T25" fmla="*/ 31038 h 58"/>
                <a:gd name="T26" fmla="*/ 48245 w 41"/>
                <a:gd name="T27" fmla="*/ 58628 h 58"/>
                <a:gd name="T28" fmla="*/ 93043 w 41"/>
                <a:gd name="T29" fmla="*/ 58628 h 58"/>
                <a:gd name="T30" fmla="*/ 120612 w 41"/>
                <a:gd name="T31" fmla="*/ 31038 h 58"/>
                <a:gd name="T32" fmla="*/ 137842 w 41"/>
                <a:gd name="T33" fmla="*/ 31038 h 58"/>
                <a:gd name="T34" fmla="*/ 137842 w 41"/>
                <a:gd name="T35" fmla="*/ 48282 h 58"/>
                <a:gd name="T36" fmla="*/ 103381 w 41"/>
                <a:gd name="T37" fmla="*/ 82769 h 58"/>
                <a:gd name="T38" fmla="*/ 72367 w 41"/>
                <a:gd name="T39" fmla="*/ 55179 h 58"/>
                <a:gd name="T40" fmla="*/ 44799 w 41"/>
                <a:gd name="T41" fmla="*/ 27590 h 58"/>
                <a:gd name="T42" fmla="*/ 72367 w 41"/>
                <a:gd name="T43" fmla="*/ 0 h 58"/>
                <a:gd name="T44" fmla="*/ 99935 w 41"/>
                <a:gd name="T45" fmla="*/ 27590 h 58"/>
                <a:gd name="T46" fmla="*/ 72367 w 41"/>
                <a:gd name="T47" fmla="*/ 55179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sp>
          <p:nvSpPr>
            <p:cNvPr id="30" name="Freeform 85"/>
            <p:cNvSpPr>
              <a:spLocks noEditPoints="1"/>
            </p:cNvSpPr>
            <p:nvPr/>
          </p:nvSpPr>
          <p:spPr bwMode="auto">
            <a:xfrm>
              <a:off x="14084840" y="4274121"/>
              <a:ext cx="1142732" cy="1613970"/>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grpSp>
      <p:sp>
        <p:nvSpPr>
          <p:cNvPr id="31" name="Title 20"/>
          <p:cNvSpPr txBox="1">
            <a:spLocks/>
          </p:cNvSpPr>
          <p:nvPr userDrawn="1"/>
        </p:nvSpPr>
        <p:spPr>
          <a:xfrm>
            <a:off x="3519675" y="2633247"/>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900" b="1" dirty="0">
                <a:solidFill>
                  <a:schemeClr val="bg1"/>
                </a:solidFill>
                <a:latin typeface="+mj-lt"/>
                <a:cs typeface="Open Sans Light"/>
              </a:rPr>
              <a:t>YOUNG </a:t>
            </a:r>
          </a:p>
          <a:p>
            <a:pPr>
              <a:lnSpc>
                <a:spcPct val="110000"/>
              </a:lnSpc>
            </a:pPr>
            <a:r>
              <a:rPr lang="en-US" sz="900" b="1" dirty="0">
                <a:solidFill>
                  <a:schemeClr val="bg1"/>
                </a:solidFill>
                <a:latin typeface="+mj-lt"/>
                <a:cs typeface="Open Sans Light"/>
              </a:rPr>
              <a:t>PEOPLE</a:t>
            </a:r>
          </a:p>
        </p:txBody>
      </p:sp>
      <p:sp>
        <p:nvSpPr>
          <p:cNvPr id="32" name="Title 20"/>
          <p:cNvSpPr txBox="1">
            <a:spLocks/>
          </p:cNvSpPr>
          <p:nvPr userDrawn="1"/>
        </p:nvSpPr>
        <p:spPr>
          <a:xfrm>
            <a:off x="4280726" y="5629501"/>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900" b="1" dirty="0">
                <a:solidFill>
                  <a:schemeClr val="bg1"/>
                </a:solidFill>
                <a:latin typeface="+mj-lt"/>
                <a:cs typeface="Open Sans Light"/>
              </a:rPr>
              <a:t>LOCAL </a:t>
            </a:r>
          </a:p>
          <a:p>
            <a:pPr>
              <a:lnSpc>
                <a:spcPct val="110000"/>
              </a:lnSpc>
            </a:pPr>
            <a:r>
              <a:rPr lang="en-US" sz="900" b="1" dirty="0">
                <a:solidFill>
                  <a:schemeClr val="bg1"/>
                </a:solidFill>
                <a:latin typeface="+mj-lt"/>
                <a:cs typeface="Open Sans Light"/>
              </a:rPr>
              <a:t>SERVICES</a:t>
            </a:r>
          </a:p>
        </p:txBody>
      </p:sp>
      <p:sp>
        <p:nvSpPr>
          <p:cNvPr id="33" name="Title 20"/>
          <p:cNvSpPr txBox="1">
            <a:spLocks/>
          </p:cNvSpPr>
          <p:nvPr userDrawn="1"/>
        </p:nvSpPr>
        <p:spPr>
          <a:xfrm>
            <a:off x="2720843" y="5629501"/>
            <a:ext cx="2100559" cy="332719"/>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900" b="1" dirty="0">
                <a:solidFill>
                  <a:schemeClr val="bg1"/>
                </a:solidFill>
                <a:latin typeface="+mj-lt"/>
                <a:cs typeface="Open Sans Light"/>
              </a:rPr>
              <a:t>COMMUNITY </a:t>
            </a:r>
          </a:p>
          <a:p>
            <a:pPr>
              <a:lnSpc>
                <a:spcPct val="110000"/>
              </a:lnSpc>
            </a:pPr>
            <a:r>
              <a:rPr lang="en-US" sz="900" b="1" dirty="0">
                <a:solidFill>
                  <a:schemeClr val="bg1"/>
                </a:solidFill>
                <a:latin typeface="+mj-lt"/>
                <a:cs typeface="Open Sans Light"/>
              </a:rPr>
              <a:t>GROUPS</a:t>
            </a:r>
          </a:p>
        </p:txBody>
      </p:sp>
      <p:sp>
        <p:nvSpPr>
          <p:cNvPr id="34" name="Freeform 66"/>
          <p:cNvSpPr>
            <a:spLocks noEditPoints="1"/>
          </p:cNvSpPr>
          <p:nvPr userDrawn="1"/>
        </p:nvSpPr>
        <p:spPr bwMode="auto">
          <a:xfrm>
            <a:off x="3436020" y="4744965"/>
            <a:ext cx="678041" cy="841116"/>
          </a:xfrm>
          <a:custGeom>
            <a:avLst/>
            <a:gdLst>
              <a:gd name="T0" fmla="*/ 44667 w 73"/>
              <a:gd name="T1" fmla="*/ 133841 h 68"/>
              <a:gd name="T2" fmla="*/ 27488 w 73"/>
              <a:gd name="T3" fmla="*/ 133841 h 68"/>
              <a:gd name="T4" fmla="*/ 0 w 73"/>
              <a:gd name="T5" fmla="*/ 113250 h 68"/>
              <a:gd name="T6" fmla="*/ 17180 w 73"/>
              <a:gd name="T7" fmla="*/ 65204 h 68"/>
              <a:gd name="T8" fmla="*/ 51539 w 73"/>
              <a:gd name="T9" fmla="*/ 75500 h 68"/>
              <a:gd name="T10" fmla="*/ 68719 w 73"/>
              <a:gd name="T11" fmla="*/ 72068 h 68"/>
              <a:gd name="T12" fmla="*/ 68719 w 73"/>
              <a:gd name="T13" fmla="*/ 82363 h 68"/>
              <a:gd name="T14" fmla="*/ 79027 w 73"/>
              <a:gd name="T15" fmla="*/ 116682 h 68"/>
              <a:gd name="T16" fmla="*/ 44667 w 73"/>
              <a:gd name="T17" fmla="*/ 133841 h 68"/>
              <a:gd name="T18" fmla="*/ 51539 w 73"/>
              <a:gd name="T19" fmla="*/ 65204 h 68"/>
              <a:gd name="T20" fmla="*/ 17180 w 73"/>
              <a:gd name="T21" fmla="*/ 30886 h 68"/>
              <a:gd name="T22" fmla="*/ 51539 w 73"/>
              <a:gd name="T23" fmla="*/ 0 h 68"/>
              <a:gd name="T24" fmla="*/ 85899 w 73"/>
              <a:gd name="T25" fmla="*/ 30886 h 68"/>
              <a:gd name="T26" fmla="*/ 51539 w 73"/>
              <a:gd name="T27" fmla="*/ 65204 h 68"/>
              <a:gd name="T28" fmla="*/ 182106 w 73"/>
              <a:gd name="T29" fmla="*/ 233363 h 68"/>
              <a:gd name="T30" fmla="*/ 68719 w 73"/>
              <a:gd name="T31" fmla="*/ 233363 h 68"/>
              <a:gd name="T32" fmla="*/ 34360 w 73"/>
              <a:gd name="T33" fmla="*/ 199045 h 68"/>
              <a:gd name="T34" fmla="*/ 79027 w 73"/>
              <a:gd name="T35" fmla="*/ 123545 h 68"/>
              <a:gd name="T36" fmla="*/ 127130 w 73"/>
              <a:gd name="T37" fmla="*/ 140704 h 68"/>
              <a:gd name="T38" fmla="*/ 171798 w 73"/>
              <a:gd name="T39" fmla="*/ 123545 h 68"/>
              <a:gd name="T40" fmla="*/ 219901 w 73"/>
              <a:gd name="T41" fmla="*/ 199045 h 68"/>
              <a:gd name="T42" fmla="*/ 182106 w 73"/>
              <a:gd name="T43" fmla="*/ 233363 h 68"/>
              <a:gd name="T44" fmla="*/ 127130 w 73"/>
              <a:gd name="T45" fmla="*/ 133841 h 68"/>
              <a:gd name="T46" fmla="*/ 75591 w 73"/>
              <a:gd name="T47" fmla="*/ 82363 h 68"/>
              <a:gd name="T48" fmla="*/ 127130 w 73"/>
              <a:gd name="T49" fmla="*/ 30886 h 68"/>
              <a:gd name="T50" fmla="*/ 175234 w 73"/>
              <a:gd name="T51" fmla="*/ 82363 h 68"/>
              <a:gd name="T52" fmla="*/ 127130 w 73"/>
              <a:gd name="T53" fmla="*/ 133841 h 68"/>
              <a:gd name="T54" fmla="*/ 202722 w 73"/>
              <a:gd name="T55" fmla="*/ 65204 h 68"/>
              <a:gd name="T56" fmla="*/ 168362 w 73"/>
              <a:gd name="T57" fmla="*/ 30886 h 68"/>
              <a:gd name="T58" fmla="*/ 202722 w 73"/>
              <a:gd name="T59" fmla="*/ 0 h 68"/>
              <a:gd name="T60" fmla="*/ 233645 w 73"/>
              <a:gd name="T61" fmla="*/ 30886 h 68"/>
              <a:gd name="T62" fmla="*/ 202722 w 73"/>
              <a:gd name="T63" fmla="*/ 65204 h 68"/>
              <a:gd name="T64" fmla="*/ 226773 w 73"/>
              <a:gd name="T65" fmla="*/ 133841 h 68"/>
              <a:gd name="T66" fmla="*/ 209593 w 73"/>
              <a:gd name="T67" fmla="*/ 133841 h 68"/>
              <a:gd name="T68" fmla="*/ 175234 w 73"/>
              <a:gd name="T69" fmla="*/ 116682 h 68"/>
              <a:gd name="T70" fmla="*/ 185542 w 73"/>
              <a:gd name="T71" fmla="*/ 82363 h 68"/>
              <a:gd name="T72" fmla="*/ 185542 w 73"/>
              <a:gd name="T73" fmla="*/ 72068 h 68"/>
              <a:gd name="T74" fmla="*/ 202722 w 73"/>
              <a:gd name="T75" fmla="*/ 75500 h 68"/>
              <a:gd name="T76" fmla="*/ 237081 w 73"/>
              <a:gd name="T77" fmla="*/ 65204 h 68"/>
              <a:gd name="T78" fmla="*/ 250825 w 73"/>
              <a:gd name="T79" fmla="*/ 113250 h 68"/>
              <a:gd name="T80" fmla="*/ 226773 w 73"/>
              <a:gd name="T81" fmla="*/ 13384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sp>
        <p:nvSpPr>
          <p:cNvPr id="35" name="Freeform 165"/>
          <p:cNvSpPr>
            <a:spLocks noEditPoints="1"/>
          </p:cNvSpPr>
          <p:nvPr userDrawn="1"/>
        </p:nvSpPr>
        <p:spPr bwMode="auto">
          <a:xfrm>
            <a:off x="5000265" y="4755596"/>
            <a:ext cx="661480" cy="809477"/>
          </a:xfrm>
          <a:custGeom>
            <a:avLst/>
            <a:gdLst>
              <a:gd name="T0" fmla="*/ 149225 w 187"/>
              <a:gd name="T1" fmla="*/ 0 h 189"/>
              <a:gd name="T2" fmla="*/ 19050 w 187"/>
              <a:gd name="T3" fmla="*/ 279400 h 189"/>
              <a:gd name="T4" fmla="*/ 0 w 187"/>
              <a:gd name="T5" fmla="*/ 300037 h 189"/>
              <a:gd name="T6" fmla="*/ 296862 w 187"/>
              <a:gd name="T7" fmla="*/ 76200 h 189"/>
              <a:gd name="T8" fmla="*/ 112712 w 187"/>
              <a:gd name="T9" fmla="*/ 279400 h 189"/>
              <a:gd name="T10" fmla="*/ 57150 w 187"/>
              <a:gd name="T11" fmla="*/ 242887 h 189"/>
              <a:gd name="T12" fmla="*/ 112712 w 187"/>
              <a:gd name="T13" fmla="*/ 279400 h 189"/>
              <a:gd name="T14" fmla="*/ 39687 w 187"/>
              <a:gd name="T15" fmla="*/ 204787 h 189"/>
              <a:gd name="T16" fmla="*/ 131762 w 187"/>
              <a:gd name="T17" fmla="*/ 187325 h 189"/>
              <a:gd name="T18" fmla="*/ 131762 w 187"/>
              <a:gd name="T19" fmla="*/ 168275 h 189"/>
              <a:gd name="T20" fmla="*/ 39687 w 187"/>
              <a:gd name="T21" fmla="*/ 150812 h 189"/>
              <a:gd name="T22" fmla="*/ 131762 w 187"/>
              <a:gd name="T23" fmla="*/ 168275 h 189"/>
              <a:gd name="T24" fmla="*/ 39687 w 187"/>
              <a:gd name="T25" fmla="*/ 130175 h 189"/>
              <a:gd name="T26" fmla="*/ 131762 w 187"/>
              <a:gd name="T27" fmla="*/ 112712 h 189"/>
              <a:gd name="T28" fmla="*/ 131762 w 187"/>
              <a:gd name="T29" fmla="*/ 93662 h 189"/>
              <a:gd name="T30" fmla="*/ 39687 w 187"/>
              <a:gd name="T31" fmla="*/ 76200 h 189"/>
              <a:gd name="T32" fmla="*/ 131762 w 187"/>
              <a:gd name="T33" fmla="*/ 93662 h 189"/>
              <a:gd name="T34" fmla="*/ 39687 w 187"/>
              <a:gd name="T35" fmla="*/ 55562 h 189"/>
              <a:gd name="T36" fmla="*/ 131762 w 187"/>
              <a:gd name="T37" fmla="*/ 38100 h 189"/>
              <a:gd name="T38" fmla="*/ 223837 w 187"/>
              <a:gd name="T39" fmla="*/ 260350 h 189"/>
              <a:gd name="T40" fmla="*/ 187325 w 187"/>
              <a:gd name="T41" fmla="*/ 225425 h 189"/>
              <a:gd name="T42" fmla="*/ 223837 w 187"/>
              <a:gd name="T43" fmla="*/ 260350 h 189"/>
              <a:gd name="T44" fmla="*/ 187325 w 187"/>
              <a:gd name="T45" fmla="*/ 204787 h 189"/>
              <a:gd name="T46" fmla="*/ 223837 w 187"/>
              <a:gd name="T47" fmla="*/ 168275 h 189"/>
              <a:gd name="T48" fmla="*/ 223837 w 187"/>
              <a:gd name="T49" fmla="*/ 150812 h 189"/>
              <a:gd name="T50" fmla="*/ 187325 w 187"/>
              <a:gd name="T51" fmla="*/ 112712 h 189"/>
              <a:gd name="T52" fmla="*/ 223837 w 187"/>
              <a:gd name="T53" fmla="*/ 150812 h 189"/>
              <a:gd name="T54" fmla="*/ 241300 w 187"/>
              <a:gd name="T55" fmla="*/ 260350 h 189"/>
              <a:gd name="T56" fmla="*/ 279400 w 187"/>
              <a:gd name="T57" fmla="*/ 225425 h 189"/>
              <a:gd name="T58" fmla="*/ 279400 w 187"/>
              <a:gd name="T59" fmla="*/ 204787 h 189"/>
              <a:gd name="T60" fmla="*/ 241300 w 187"/>
              <a:gd name="T61" fmla="*/ 168275 h 189"/>
              <a:gd name="T62" fmla="*/ 279400 w 187"/>
              <a:gd name="T63" fmla="*/ 204787 h 189"/>
              <a:gd name="T64" fmla="*/ 241300 w 187"/>
              <a:gd name="T65" fmla="*/ 150812 h 189"/>
              <a:gd name="T66" fmla="*/ 279400 w 187"/>
              <a:gd name="T67" fmla="*/ 112712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7" h="189">
                <a:moveTo>
                  <a:pt x="94" y="48"/>
                </a:moveTo>
                <a:lnTo>
                  <a:pt x="94" y="0"/>
                </a:lnTo>
                <a:lnTo>
                  <a:pt x="12" y="0"/>
                </a:lnTo>
                <a:lnTo>
                  <a:pt x="12" y="176"/>
                </a:lnTo>
                <a:lnTo>
                  <a:pt x="0" y="176"/>
                </a:lnTo>
                <a:lnTo>
                  <a:pt x="0" y="189"/>
                </a:lnTo>
                <a:lnTo>
                  <a:pt x="187" y="189"/>
                </a:lnTo>
                <a:lnTo>
                  <a:pt x="187" y="48"/>
                </a:lnTo>
                <a:lnTo>
                  <a:pt x="94" y="48"/>
                </a:lnTo>
                <a:close/>
                <a:moveTo>
                  <a:pt x="71" y="176"/>
                </a:moveTo>
                <a:lnTo>
                  <a:pt x="36" y="176"/>
                </a:lnTo>
                <a:lnTo>
                  <a:pt x="36" y="153"/>
                </a:lnTo>
                <a:lnTo>
                  <a:pt x="71" y="153"/>
                </a:lnTo>
                <a:lnTo>
                  <a:pt x="71" y="176"/>
                </a:lnTo>
                <a:close/>
                <a:moveTo>
                  <a:pt x="83" y="129"/>
                </a:moveTo>
                <a:lnTo>
                  <a:pt x="25" y="129"/>
                </a:lnTo>
                <a:lnTo>
                  <a:pt x="25" y="118"/>
                </a:lnTo>
                <a:lnTo>
                  <a:pt x="83" y="118"/>
                </a:lnTo>
                <a:lnTo>
                  <a:pt x="83" y="129"/>
                </a:lnTo>
                <a:close/>
                <a:moveTo>
                  <a:pt x="83" y="106"/>
                </a:moveTo>
                <a:lnTo>
                  <a:pt x="25" y="106"/>
                </a:lnTo>
                <a:lnTo>
                  <a:pt x="25" y="95"/>
                </a:lnTo>
                <a:lnTo>
                  <a:pt x="83" y="95"/>
                </a:lnTo>
                <a:lnTo>
                  <a:pt x="83" y="106"/>
                </a:lnTo>
                <a:close/>
                <a:moveTo>
                  <a:pt x="83" y="82"/>
                </a:moveTo>
                <a:lnTo>
                  <a:pt x="25" y="82"/>
                </a:lnTo>
                <a:lnTo>
                  <a:pt x="25" y="71"/>
                </a:lnTo>
                <a:lnTo>
                  <a:pt x="83" y="71"/>
                </a:lnTo>
                <a:lnTo>
                  <a:pt x="83" y="82"/>
                </a:lnTo>
                <a:close/>
                <a:moveTo>
                  <a:pt x="83" y="59"/>
                </a:moveTo>
                <a:lnTo>
                  <a:pt x="25" y="59"/>
                </a:lnTo>
                <a:lnTo>
                  <a:pt x="25" y="48"/>
                </a:lnTo>
                <a:lnTo>
                  <a:pt x="83" y="48"/>
                </a:lnTo>
                <a:lnTo>
                  <a:pt x="83" y="59"/>
                </a:lnTo>
                <a:close/>
                <a:moveTo>
                  <a:pt x="83" y="35"/>
                </a:moveTo>
                <a:lnTo>
                  <a:pt x="25" y="35"/>
                </a:lnTo>
                <a:lnTo>
                  <a:pt x="25" y="24"/>
                </a:lnTo>
                <a:lnTo>
                  <a:pt x="83" y="24"/>
                </a:lnTo>
                <a:lnTo>
                  <a:pt x="83" y="35"/>
                </a:lnTo>
                <a:close/>
                <a:moveTo>
                  <a:pt x="141" y="164"/>
                </a:moveTo>
                <a:lnTo>
                  <a:pt x="118" y="164"/>
                </a:lnTo>
                <a:lnTo>
                  <a:pt x="118" y="142"/>
                </a:lnTo>
                <a:lnTo>
                  <a:pt x="141" y="142"/>
                </a:lnTo>
                <a:lnTo>
                  <a:pt x="141" y="164"/>
                </a:lnTo>
                <a:close/>
                <a:moveTo>
                  <a:pt x="141" y="129"/>
                </a:moveTo>
                <a:lnTo>
                  <a:pt x="118" y="129"/>
                </a:lnTo>
                <a:lnTo>
                  <a:pt x="118" y="106"/>
                </a:lnTo>
                <a:lnTo>
                  <a:pt x="141" y="106"/>
                </a:lnTo>
                <a:lnTo>
                  <a:pt x="141" y="129"/>
                </a:lnTo>
                <a:close/>
                <a:moveTo>
                  <a:pt x="141" y="95"/>
                </a:moveTo>
                <a:lnTo>
                  <a:pt x="118" y="95"/>
                </a:lnTo>
                <a:lnTo>
                  <a:pt x="118" y="71"/>
                </a:lnTo>
                <a:lnTo>
                  <a:pt x="141" y="71"/>
                </a:lnTo>
                <a:lnTo>
                  <a:pt x="141" y="95"/>
                </a:lnTo>
                <a:close/>
                <a:moveTo>
                  <a:pt x="176" y="164"/>
                </a:moveTo>
                <a:lnTo>
                  <a:pt x="152" y="164"/>
                </a:lnTo>
                <a:lnTo>
                  <a:pt x="152" y="142"/>
                </a:lnTo>
                <a:lnTo>
                  <a:pt x="176" y="142"/>
                </a:lnTo>
                <a:lnTo>
                  <a:pt x="176" y="164"/>
                </a:lnTo>
                <a:close/>
                <a:moveTo>
                  <a:pt x="176" y="129"/>
                </a:moveTo>
                <a:lnTo>
                  <a:pt x="152" y="129"/>
                </a:lnTo>
                <a:lnTo>
                  <a:pt x="152" y="106"/>
                </a:lnTo>
                <a:lnTo>
                  <a:pt x="176" y="106"/>
                </a:lnTo>
                <a:lnTo>
                  <a:pt x="176" y="129"/>
                </a:lnTo>
                <a:close/>
                <a:moveTo>
                  <a:pt x="176" y="95"/>
                </a:moveTo>
                <a:lnTo>
                  <a:pt x="152" y="95"/>
                </a:lnTo>
                <a:lnTo>
                  <a:pt x="152" y="71"/>
                </a:lnTo>
                <a:lnTo>
                  <a:pt x="176" y="71"/>
                </a:lnTo>
                <a:lnTo>
                  <a:pt x="176"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sp>
        <p:nvSpPr>
          <p:cNvPr id="36" name="Freeform 226"/>
          <p:cNvSpPr>
            <a:spLocks noEditPoints="1"/>
          </p:cNvSpPr>
          <p:nvPr userDrawn="1"/>
        </p:nvSpPr>
        <p:spPr bwMode="auto">
          <a:xfrm>
            <a:off x="2924997" y="2919983"/>
            <a:ext cx="846125" cy="756112"/>
          </a:xfrm>
          <a:custGeom>
            <a:avLst/>
            <a:gdLst>
              <a:gd name="T0" fmla="*/ 295020 w 87"/>
              <a:gd name="T1" fmla="*/ 51731 h 58"/>
              <a:gd name="T2" fmla="*/ 150940 w 87"/>
              <a:gd name="T3" fmla="*/ 100013 h 58"/>
              <a:gd name="T4" fmla="*/ 147510 w 87"/>
              <a:gd name="T5" fmla="*/ 100013 h 58"/>
              <a:gd name="T6" fmla="*/ 147510 w 87"/>
              <a:gd name="T7" fmla="*/ 100013 h 58"/>
              <a:gd name="T8" fmla="*/ 61748 w 87"/>
              <a:gd name="T9" fmla="*/ 72423 h 58"/>
              <a:gd name="T10" fmla="*/ 48026 w 87"/>
              <a:gd name="T11" fmla="*/ 110359 h 58"/>
              <a:gd name="T12" fmla="*/ 58318 w 87"/>
              <a:gd name="T13" fmla="*/ 124153 h 58"/>
              <a:gd name="T14" fmla="*/ 51457 w 87"/>
              <a:gd name="T15" fmla="*/ 137948 h 58"/>
              <a:gd name="T16" fmla="*/ 58318 w 87"/>
              <a:gd name="T17" fmla="*/ 193128 h 58"/>
              <a:gd name="T18" fmla="*/ 54887 w 87"/>
              <a:gd name="T19" fmla="*/ 196576 h 58"/>
              <a:gd name="T20" fmla="*/ 54887 w 87"/>
              <a:gd name="T21" fmla="*/ 200025 h 58"/>
              <a:gd name="T22" fmla="*/ 27444 w 87"/>
              <a:gd name="T23" fmla="*/ 200025 h 58"/>
              <a:gd name="T24" fmla="*/ 24013 w 87"/>
              <a:gd name="T25" fmla="*/ 196576 h 58"/>
              <a:gd name="T26" fmla="*/ 24013 w 87"/>
              <a:gd name="T27" fmla="*/ 193128 h 58"/>
              <a:gd name="T28" fmla="*/ 30874 w 87"/>
              <a:gd name="T29" fmla="*/ 137948 h 58"/>
              <a:gd name="T30" fmla="*/ 24013 w 87"/>
              <a:gd name="T31" fmla="*/ 124153 h 58"/>
              <a:gd name="T32" fmla="*/ 34305 w 87"/>
              <a:gd name="T33" fmla="*/ 110359 h 58"/>
              <a:gd name="T34" fmla="*/ 44596 w 87"/>
              <a:gd name="T35" fmla="*/ 65525 h 58"/>
              <a:gd name="T36" fmla="*/ 3430 w 87"/>
              <a:gd name="T37" fmla="*/ 51731 h 58"/>
              <a:gd name="T38" fmla="*/ 0 w 87"/>
              <a:gd name="T39" fmla="*/ 48282 h 58"/>
              <a:gd name="T40" fmla="*/ 3430 w 87"/>
              <a:gd name="T41" fmla="*/ 44833 h 58"/>
              <a:gd name="T42" fmla="*/ 147510 w 87"/>
              <a:gd name="T43" fmla="*/ 0 h 58"/>
              <a:gd name="T44" fmla="*/ 147510 w 87"/>
              <a:gd name="T45" fmla="*/ 0 h 58"/>
              <a:gd name="T46" fmla="*/ 150940 w 87"/>
              <a:gd name="T47" fmla="*/ 0 h 58"/>
              <a:gd name="T48" fmla="*/ 295020 w 87"/>
              <a:gd name="T49" fmla="*/ 44833 h 58"/>
              <a:gd name="T50" fmla="*/ 298450 w 87"/>
              <a:gd name="T51" fmla="*/ 48282 h 58"/>
              <a:gd name="T52" fmla="*/ 295020 w 87"/>
              <a:gd name="T53" fmla="*/ 51731 h 58"/>
              <a:gd name="T54" fmla="*/ 233271 w 87"/>
              <a:gd name="T55" fmla="*/ 131051 h 58"/>
              <a:gd name="T56" fmla="*/ 147510 w 87"/>
              <a:gd name="T57" fmla="*/ 165538 h 58"/>
              <a:gd name="T58" fmla="*/ 65179 w 87"/>
              <a:gd name="T59" fmla="*/ 131051 h 58"/>
              <a:gd name="T60" fmla="*/ 68609 w 87"/>
              <a:gd name="T61" fmla="*/ 89666 h 58"/>
              <a:gd name="T62" fmla="*/ 144079 w 87"/>
              <a:gd name="T63" fmla="*/ 113807 h 58"/>
              <a:gd name="T64" fmla="*/ 147510 w 87"/>
              <a:gd name="T65" fmla="*/ 117256 h 58"/>
              <a:gd name="T66" fmla="*/ 154371 w 87"/>
              <a:gd name="T67" fmla="*/ 113807 h 58"/>
              <a:gd name="T68" fmla="*/ 229841 w 87"/>
              <a:gd name="T69" fmla="*/ 89666 h 58"/>
              <a:gd name="T70" fmla="*/ 233271 w 87"/>
              <a:gd name="T71" fmla="*/ 131051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5"/>
          </a:p>
        </p:txBody>
      </p:sp>
      <p:sp>
        <p:nvSpPr>
          <p:cNvPr id="37" name="Title 20"/>
          <p:cNvSpPr txBox="1">
            <a:spLocks/>
          </p:cNvSpPr>
          <p:nvPr userDrawn="1"/>
        </p:nvSpPr>
        <p:spPr>
          <a:xfrm>
            <a:off x="2292459" y="3834204"/>
            <a:ext cx="2100559" cy="303664"/>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900" b="1" dirty="0">
                <a:solidFill>
                  <a:schemeClr val="bg1"/>
                </a:solidFill>
                <a:latin typeface="+mj-lt"/>
                <a:cs typeface="Open Sans Light"/>
              </a:rPr>
              <a:t>SCHOOLS</a:t>
            </a:r>
          </a:p>
        </p:txBody>
      </p:sp>
      <p:sp>
        <p:nvSpPr>
          <p:cNvPr id="38" name="AutoShape 18"/>
          <p:cNvSpPr>
            <a:spLocks/>
          </p:cNvSpPr>
          <p:nvPr userDrawn="1"/>
        </p:nvSpPr>
        <p:spPr bwMode="auto">
          <a:xfrm>
            <a:off x="5458016" y="2874457"/>
            <a:ext cx="618931" cy="7286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lIns="14286" tIns="14286" rIns="14286" bIns="14286" anchor="ctr"/>
          <a:lstStyle/>
          <a:p>
            <a:pPr defTabSz="128448">
              <a:defRPr/>
            </a:pPr>
            <a:endParaRPr lang="es-ES" sz="788">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9" name="Title 20"/>
          <p:cNvSpPr txBox="1">
            <a:spLocks/>
          </p:cNvSpPr>
          <p:nvPr userDrawn="1"/>
        </p:nvSpPr>
        <p:spPr>
          <a:xfrm>
            <a:off x="5262749" y="3834204"/>
            <a:ext cx="1009465" cy="303664"/>
          </a:xfrm>
          <a:prstGeom prst="rect">
            <a:avLst/>
          </a:prstGeom>
        </p:spPr>
        <p:txBody>
          <a:bodyPr vert="horz" lIns="91433" tIns="0" rIns="91433" bIns="45716" rtlCol="0" anchor="t" anchorCtr="0">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900" b="1" dirty="0">
                <a:solidFill>
                  <a:schemeClr val="bg1"/>
                </a:solidFill>
                <a:latin typeface="+mj-lt"/>
                <a:cs typeface="Open Sans Light"/>
              </a:rPr>
              <a:t>EMPLOYERS</a:t>
            </a:r>
          </a:p>
        </p:txBody>
      </p:sp>
    </p:spTree>
    <p:extLst>
      <p:ext uri="{BB962C8B-B14F-4D97-AF65-F5344CB8AC3E}">
        <p14:creationId xmlns:p14="http://schemas.microsoft.com/office/powerpoint/2010/main" val="27773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YF Partners">
    <p:spTree>
      <p:nvGrpSpPr>
        <p:cNvPr id="1" name=""/>
        <p:cNvGrpSpPr/>
        <p:nvPr/>
      </p:nvGrpSpPr>
      <p:grpSpPr>
        <a:xfrm>
          <a:off x="0" y="0"/>
          <a:ext cx="0" cy="0"/>
          <a:chOff x="0" y="0"/>
          <a:chExt cx="0" cy="0"/>
        </a:xfrm>
      </p:grpSpPr>
      <p:sp>
        <p:nvSpPr>
          <p:cNvPr id="3" name="Rectangle 2"/>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
        <p:nvSpPr>
          <p:cNvPr id="4" name="Title 1"/>
          <p:cNvSpPr>
            <a:spLocks noGrp="1"/>
          </p:cNvSpPr>
          <p:nvPr>
            <p:ph type="ctrTitle"/>
          </p:nvPr>
        </p:nvSpPr>
        <p:spPr>
          <a:xfrm>
            <a:off x="685800" y="351776"/>
            <a:ext cx="7772400" cy="760845"/>
          </a:xfrm>
        </p:spPr>
        <p:txBody>
          <a:bodyPr>
            <a:noAutofit/>
          </a:bodyPr>
          <a:lstStyle/>
          <a:p>
            <a:r>
              <a:rPr lang="en-US" sz="2400" b="1" dirty="0">
                <a:solidFill>
                  <a:srgbClr val="00467F"/>
                </a:solidFill>
              </a:rPr>
              <a:t>IYF PARTNERS</a:t>
            </a:r>
            <a:endParaRPr lang="en-US" sz="2400" b="1" baseline="30000" dirty="0">
              <a:solidFill>
                <a:srgbClr val="00467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89100"/>
            <a:ext cx="9148750" cy="5031811"/>
          </a:xfrm>
          <a:prstGeom prst="rect">
            <a:avLst/>
          </a:prstGeom>
        </p:spPr>
      </p:pic>
    </p:spTree>
    <p:extLst>
      <p:ext uri="{BB962C8B-B14F-4D97-AF65-F5344CB8AC3E}">
        <p14:creationId xmlns:p14="http://schemas.microsoft.com/office/powerpoint/2010/main" val="35821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15620"/>
          <a:stretch/>
        </p:blipFill>
        <p:spPr>
          <a:xfrm>
            <a:off x="-15288" y="-1"/>
            <a:ext cx="9159288" cy="6868143"/>
          </a:xfrm>
          <a:prstGeom prst="rect">
            <a:avLst/>
          </a:prstGeom>
        </p:spPr>
      </p:pic>
      <p:sp>
        <p:nvSpPr>
          <p:cNvPr id="3" name="Rectangle 2"/>
          <p:cNvSpPr/>
          <p:nvPr userDrawn="1"/>
        </p:nvSpPr>
        <p:spPr>
          <a:xfrm>
            <a:off x="-1761" y="-1"/>
            <a:ext cx="9145761" cy="6857553"/>
          </a:xfrm>
          <a:prstGeom prst="rect">
            <a:avLst/>
          </a:prstGeom>
          <a:solidFill>
            <a:srgbClr val="00467F">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solidFill>
                <a:srgbClr val="1A7F8E"/>
              </a:solidFill>
              <a:latin typeface="Open Sans Light"/>
            </a:endParaRPr>
          </a:p>
        </p:txBody>
      </p:sp>
      <p:sp>
        <p:nvSpPr>
          <p:cNvPr id="4" name="Freeform 188"/>
          <p:cNvSpPr>
            <a:spLocks noChangeArrowheads="1"/>
          </p:cNvSpPr>
          <p:nvPr userDrawn="1"/>
        </p:nvSpPr>
        <p:spPr bwMode="auto">
          <a:xfrm>
            <a:off x="5774366" y="1187500"/>
            <a:ext cx="1988867" cy="2721309"/>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rgbClr val="90BC3B"/>
          </a:solidFill>
          <a:ln>
            <a:noFill/>
          </a:ln>
          <a:effectLst/>
          <a:extLst>
            <a:ext uri="{91240B29-F687-4f45-9708-019B960494DF}"/>
            <a:ext uri="{AF507438-7753-43e0-B8FC-AC1667EBCBE1}"/>
          </a:extLst>
        </p:spPr>
        <p:txBody>
          <a:bodyPr wrap="none" lIns="34282" tIns="17141" rIns="34282" bIns="17141" anchor="ctr"/>
          <a:lstStyle/>
          <a:p>
            <a:pPr>
              <a:defRPr/>
            </a:pPr>
            <a:endParaRPr lang="en-US" sz="605"/>
          </a:p>
        </p:txBody>
      </p:sp>
      <p:sp>
        <p:nvSpPr>
          <p:cNvPr id="5" name="Title 1"/>
          <p:cNvSpPr>
            <a:spLocks noGrp="1"/>
          </p:cNvSpPr>
          <p:nvPr>
            <p:ph type="ctrTitle"/>
          </p:nvPr>
        </p:nvSpPr>
        <p:spPr>
          <a:xfrm>
            <a:off x="5441228" y="4311302"/>
            <a:ext cx="2954552" cy="839855"/>
          </a:xfrm>
        </p:spPr>
        <p:txBody>
          <a:bodyPr/>
          <a:lstStyle>
            <a:lvl1pPr>
              <a:defRPr>
                <a:solidFill>
                  <a:schemeClr val="bg1"/>
                </a:solidFill>
              </a:defRPr>
            </a:lvl1pPr>
          </a:lstStyle>
          <a:p>
            <a:r>
              <a:rPr lang="en-US" sz="3300" b="1" dirty="0">
                <a:solidFill>
                  <a:schemeClr val="bg1"/>
                </a:solidFill>
              </a:rPr>
              <a:t>Discussion</a:t>
            </a:r>
          </a:p>
        </p:txBody>
      </p:sp>
    </p:spTree>
    <p:extLst>
      <p:ext uri="{BB962C8B-B14F-4D97-AF65-F5344CB8AC3E}">
        <p14:creationId xmlns:p14="http://schemas.microsoft.com/office/powerpoint/2010/main" val="20756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791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F292-9A40-F64B-AF44-78AF8A0FF81D}" type="slidenum">
              <a:rPr lang="en-US" smtClean="0"/>
              <a:pPr/>
              <a:t>‹#›</a:t>
            </a:fld>
            <a:r>
              <a:rPr lang="en-US" smtClean="0"/>
              <a:t>  |  </a:t>
            </a:r>
            <a:fld id="{E4AAD3C8-F85D-5E41-8C94-7D35AFC84B7C}" type="datetime1">
              <a:rPr lang="en-US" smtClean="0"/>
              <a:pPr/>
              <a:t>8/28/2018</a:t>
            </a:fld>
            <a:endParaRPr lang="en-US" dirty="0"/>
          </a:p>
        </p:txBody>
      </p:sp>
      <p:sp>
        <p:nvSpPr>
          <p:cNvPr id="5" name="Footer Placeholder 4"/>
          <p:cNvSpPr>
            <a:spLocks noGrp="1"/>
          </p:cNvSpPr>
          <p:nvPr>
            <p:ph type="ftr" sz="quarter" idx="11"/>
          </p:nvPr>
        </p:nvSpPr>
        <p:spPr/>
        <p:txBody>
          <a:bodyPr/>
          <a:lstStyle/>
          <a:p>
            <a:r>
              <a:rPr lang="en-US" smtClean="0"/>
              <a:t>©2014. All Rights Reserved.  International Youth Foundation.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99226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F292-9A40-F64B-AF44-78AF8A0FF81D}" type="slidenum">
              <a:rPr lang="en-US" smtClean="0"/>
              <a:pPr/>
              <a:t>‹#›</a:t>
            </a:fld>
            <a:r>
              <a:rPr lang="en-US" smtClean="0"/>
              <a:t>  |  </a:t>
            </a:r>
            <a:fld id="{E4AAD3C8-F85D-5E41-8C94-7D35AFC84B7C}" type="datetime1">
              <a:rPr lang="en-US" smtClean="0"/>
              <a:pPr/>
              <a:t>8/28/2018</a:t>
            </a:fld>
            <a:endParaRPr lang="en-US" dirty="0"/>
          </a:p>
        </p:txBody>
      </p:sp>
      <p:sp>
        <p:nvSpPr>
          <p:cNvPr id="5" name="Footer Placeholder 4"/>
          <p:cNvSpPr>
            <a:spLocks noGrp="1"/>
          </p:cNvSpPr>
          <p:nvPr>
            <p:ph type="ftr" sz="quarter" idx="11"/>
          </p:nvPr>
        </p:nvSpPr>
        <p:spPr/>
        <p:txBody>
          <a:bodyPr/>
          <a:lstStyle/>
          <a:p>
            <a:r>
              <a:rPr lang="en-US" smtClean="0"/>
              <a:t>©2014. All Rights Reserved.  International Youth Foundation.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61076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26618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3805957"/>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058546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934775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28648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6107399"/>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68967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7930712"/>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699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35314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7064" y="1583140"/>
            <a:ext cx="8039265" cy="4403677"/>
          </a:xfrm>
        </p:spPr>
        <p:txBody>
          <a:bodyPr/>
          <a:lstStyle>
            <a:lvl1pPr>
              <a:defRPr sz="1400"/>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27063" y="274639"/>
            <a:ext cx="8039265" cy="831509"/>
          </a:xfrm>
        </p:spPr>
        <p:txBody>
          <a:bodyPr/>
          <a:lstStyle>
            <a:lvl1pPr>
              <a:defRPr b="1"/>
            </a:lvl1pPr>
          </a:lstStyle>
          <a:p>
            <a:r>
              <a:rPr lang="en-US" dirty="0"/>
              <a:t>CLICK TO EDIT MASTER TITLE STYLE</a:t>
            </a:r>
          </a:p>
        </p:txBody>
      </p:sp>
      <p:sp>
        <p:nvSpPr>
          <p:cNvPr id="4" name="Rectangle 3"/>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6313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7007441"/>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855100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514231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60067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809622"/>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3547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8/28/2018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528392"/>
            <a:ext cx="9144000" cy="329609"/>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9" name="Rectangle 8"/>
          <p:cNvSpPr/>
          <p:nvPr userDrawn="1"/>
        </p:nvSpPr>
        <p:spPr>
          <a:xfrm>
            <a:off x="0" y="6411433"/>
            <a:ext cx="9144000" cy="11695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10" name="TextBox 9"/>
          <p:cNvSpPr txBox="1"/>
          <p:nvPr userDrawn="1"/>
        </p:nvSpPr>
        <p:spPr>
          <a:xfrm>
            <a:off x="1" y="6160034"/>
            <a:ext cx="2015067" cy="184666"/>
          </a:xfrm>
          <a:prstGeom prst="rect">
            <a:avLst/>
          </a:prstGeom>
          <a:noFill/>
        </p:spPr>
        <p:txBody>
          <a:bodyPr wrap="square" rtlCol="0">
            <a:spAutoFit/>
          </a:bodyPr>
          <a:lstStyle/>
          <a:p>
            <a:r>
              <a:rPr lang="en-US" sz="600" dirty="0">
                <a:solidFill>
                  <a:schemeClr val="bg1">
                    <a:lumMod val="50000"/>
                  </a:schemeClr>
                </a:solidFill>
                <a:latin typeface="Georgia" charset="0"/>
                <a:ea typeface="Georgia" charset="0"/>
                <a:cs typeface="Georgia" charset="0"/>
              </a:rPr>
              <a:t>© 2018 International Youth Foundation</a:t>
            </a:r>
          </a:p>
        </p:txBody>
      </p:sp>
      <p:sp>
        <p:nvSpPr>
          <p:cNvPr id="11" name="Rectangle 10"/>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23307381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677" r:id="rId13"/>
    <p:sldLayoutId id="2147483678" r:id="rId14"/>
    <p:sldLayoutId id="2147483679" r:id="rId15"/>
    <p:sldLayoutId id="2147483680" r:id="rId16"/>
    <p:sldLayoutId id="2147483681" r:id="rId17"/>
    <p:sldLayoutId id="2147483682"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8/28/2018</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528392"/>
            <a:ext cx="9144000" cy="329609"/>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9" name="Rectangle 8"/>
          <p:cNvSpPr/>
          <p:nvPr userDrawn="1"/>
        </p:nvSpPr>
        <p:spPr>
          <a:xfrm>
            <a:off x="0" y="6411433"/>
            <a:ext cx="9144000" cy="11695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5" dirty="0">
              <a:latin typeface="Open Sans Light"/>
            </a:endParaRPr>
          </a:p>
        </p:txBody>
      </p:sp>
      <p:sp>
        <p:nvSpPr>
          <p:cNvPr id="10" name="TextBox 9"/>
          <p:cNvSpPr txBox="1"/>
          <p:nvPr userDrawn="1"/>
        </p:nvSpPr>
        <p:spPr>
          <a:xfrm>
            <a:off x="1" y="6160034"/>
            <a:ext cx="2015067" cy="184666"/>
          </a:xfrm>
          <a:prstGeom prst="rect">
            <a:avLst/>
          </a:prstGeom>
          <a:noFill/>
        </p:spPr>
        <p:txBody>
          <a:bodyPr wrap="square" rtlCol="0">
            <a:spAutoFit/>
          </a:bodyPr>
          <a:lstStyle/>
          <a:p>
            <a:r>
              <a:rPr lang="en-US" sz="600" dirty="0">
                <a:solidFill>
                  <a:schemeClr val="bg1">
                    <a:lumMod val="50000"/>
                  </a:schemeClr>
                </a:solidFill>
                <a:latin typeface="Georgia" charset="0"/>
                <a:ea typeface="Georgia" charset="0"/>
                <a:cs typeface="Georgia" charset="0"/>
              </a:rPr>
              <a:t>© 2018 International Youth Foundation</a:t>
            </a:r>
          </a:p>
        </p:txBody>
      </p:sp>
      <p:sp>
        <p:nvSpPr>
          <p:cNvPr id="11" name="Rectangle 10"/>
          <p:cNvSpPr/>
          <p:nvPr userDrawn="1"/>
        </p:nvSpPr>
        <p:spPr>
          <a:xfrm>
            <a:off x="4280733" y="1106149"/>
            <a:ext cx="582541" cy="63999"/>
          </a:xfrm>
          <a:prstGeom prst="rect">
            <a:avLst/>
          </a:prstGeom>
          <a:solidFill>
            <a:srgbClr val="90BC3B"/>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05" dirty="0">
              <a:solidFill>
                <a:schemeClr val="accent2"/>
              </a:solidFill>
              <a:latin typeface="Open Sans Light"/>
            </a:endParaRPr>
          </a:p>
        </p:txBody>
      </p:sp>
    </p:spTree>
    <p:extLst>
      <p:ext uri="{BB962C8B-B14F-4D97-AF65-F5344CB8AC3E}">
        <p14:creationId xmlns:p14="http://schemas.microsoft.com/office/powerpoint/2010/main" val="3576369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Workshop Day#1</a:t>
            </a:r>
            <a:endParaRPr lang="en-US" dirty="0"/>
          </a:p>
        </p:txBody>
      </p:sp>
      <p:sp>
        <p:nvSpPr>
          <p:cNvPr id="4" name="Title 2"/>
          <p:cNvSpPr txBox="1">
            <a:spLocks/>
          </p:cNvSpPr>
          <p:nvPr/>
        </p:nvSpPr>
        <p:spPr>
          <a:xfrm>
            <a:off x="627063" y="2438400"/>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en-US" sz="5400" dirty="0" smtClean="0">
                <a:solidFill>
                  <a:srgbClr val="2A5C58"/>
                </a:solidFill>
              </a:rPr>
              <a:t>Project Design Cycle</a:t>
            </a:r>
            <a:endParaRPr lang="en-US" sz="5400" dirty="0">
              <a:solidFill>
                <a:srgbClr val="2A5C58"/>
              </a:solidFill>
            </a:endParaRPr>
          </a:p>
        </p:txBody>
      </p:sp>
    </p:spTree>
    <p:extLst>
      <p:ext uri="{BB962C8B-B14F-4D97-AF65-F5344CB8AC3E}">
        <p14:creationId xmlns:p14="http://schemas.microsoft.com/office/powerpoint/2010/main" val="152928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just">
              <a:buClr>
                <a:srgbClr val="428F89"/>
              </a:buClr>
              <a:buNone/>
            </a:pPr>
            <a:r>
              <a:rPr lang="en-US" sz="1600" b="1" dirty="0">
                <a:solidFill>
                  <a:schemeClr val="accent3">
                    <a:lumMod val="75000"/>
                  </a:schemeClr>
                </a:solidFill>
                <a:latin typeface="Arno Pro" panose="02020502040506020403" pitchFamily="18" charset="0"/>
              </a:rPr>
              <a:t>Monitoring:</a:t>
            </a:r>
          </a:p>
          <a:p>
            <a:pPr algn="just">
              <a:buClr>
                <a:srgbClr val="428F89"/>
              </a:buClr>
              <a:buFont typeface="Arial" panose="020B0604020202020204" pitchFamily="34" charset="0"/>
              <a:buChar char="•"/>
            </a:pPr>
            <a:r>
              <a:rPr lang="en-US" sz="1600" b="1" dirty="0">
                <a:latin typeface="Arno Pro" panose="02020502040506020403" pitchFamily="18" charset="0"/>
                <a:cs typeface="Estrangelo Edessa" panose="03080600000000000000" pitchFamily="66" charset="0"/>
              </a:rPr>
              <a:t>Routine tracking and reporting </a:t>
            </a:r>
            <a:r>
              <a:rPr lang="en-US" sz="1600" dirty="0">
                <a:latin typeface="Arno Pro" panose="02020502040506020403" pitchFamily="18" charset="0"/>
              </a:rPr>
              <a:t>of priority information about a project or program: its </a:t>
            </a:r>
            <a:r>
              <a:rPr lang="en-US" sz="1600" b="1" dirty="0">
                <a:latin typeface="Arno Pro" panose="02020502040506020403" pitchFamily="18" charset="0"/>
              </a:rPr>
              <a:t>inputs</a:t>
            </a:r>
            <a:r>
              <a:rPr lang="en-US" sz="1600" dirty="0">
                <a:latin typeface="Arno Pro" panose="02020502040506020403" pitchFamily="18" charset="0"/>
              </a:rPr>
              <a:t>, activities, </a:t>
            </a:r>
            <a:r>
              <a:rPr lang="en-US" sz="1600" b="1" dirty="0">
                <a:latin typeface="Arno Pro" panose="02020502040506020403" pitchFamily="18" charset="0"/>
              </a:rPr>
              <a:t>outputs</a:t>
            </a:r>
            <a:r>
              <a:rPr lang="en-US" sz="1600" dirty="0">
                <a:latin typeface="Arno Pro" panose="02020502040506020403" pitchFamily="18" charset="0"/>
              </a:rPr>
              <a:t>, </a:t>
            </a:r>
            <a:r>
              <a:rPr lang="en-US" sz="1600" b="1" dirty="0">
                <a:latin typeface="Arno Pro" panose="02020502040506020403" pitchFamily="18" charset="0"/>
              </a:rPr>
              <a:t>outcomes </a:t>
            </a:r>
            <a:r>
              <a:rPr lang="en-US" sz="1600" dirty="0">
                <a:latin typeface="Arno Pro" panose="02020502040506020403" pitchFamily="18" charset="0"/>
              </a:rPr>
              <a:t>and impacts.  </a:t>
            </a:r>
          </a:p>
          <a:p>
            <a:pPr algn="just">
              <a:buClr>
                <a:srgbClr val="428F89"/>
              </a:buClr>
              <a:buFont typeface="Arial" panose="020B0604020202020204" pitchFamily="34" charset="0"/>
              <a:buChar char="•"/>
            </a:pPr>
            <a:endParaRPr lang="en-US" sz="1600" dirty="0">
              <a:latin typeface="Arno Pro" panose="02020502040506020403" pitchFamily="18" charset="0"/>
            </a:endParaRPr>
          </a:p>
          <a:p>
            <a:pPr marL="0" indent="0" algn="just">
              <a:buClr>
                <a:srgbClr val="428F89"/>
              </a:buClr>
              <a:buNone/>
            </a:pPr>
            <a:r>
              <a:rPr lang="en-US" sz="1600" b="1" dirty="0">
                <a:solidFill>
                  <a:srgbClr val="0070C0"/>
                </a:solidFill>
                <a:latin typeface="Arno Pro" panose="02020502040506020403" pitchFamily="18" charset="0"/>
              </a:rPr>
              <a:t>Evaluation</a:t>
            </a:r>
            <a:r>
              <a:rPr lang="en-US" sz="1600" dirty="0">
                <a:latin typeface="Arno Pro" panose="02020502040506020403" pitchFamily="18" charset="0"/>
              </a:rPr>
              <a:t> </a:t>
            </a:r>
          </a:p>
          <a:p>
            <a:pPr algn="just">
              <a:buClr>
                <a:srgbClr val="428F89"/>
              </a:buClr>
              <a:buFont typeface="Arial" panose="020B0604020202020204" pitchFamily="34" charset="0"/>
              <a:buChar char="•"/>
            </a:pPr>
            <a:r>
              <a:rPr lang="en-US" sz="1600" b="1" dirty="0">
                <a:latin typeface="Arno Pro" panose="02020502040506020403" pitchFamily="18" charset="0"/>
              </a:rPr>
              <a:t>Systematic and objective assessment </a:t>
            </a:r>
            <a:r>
              <a:rPr lang="en-US" sz="1600" dirty="0">
                <a:latin typeface="Arno Pro" panose="02020502040506020403" pitchFamily="18" charset="0"/>
              </a:rPr>
              <a:t>of an on-going or completed project, program, or policy, and its design, implementation and results. </a:t>
            </a:r>
          </a:p>
          <a:p>
            <a:pPr algn="just">
              <a:buClr>
                <a:srgbClr val="428F89"/>
              </a:buClr>
              <a:buFont typeface="Arial" panose="020B0604020202020204" pitchFamily="34" charset="0"/>
              <a:buChar char="•"/>
            </a:pPr>
            <a:endParaRPr lang="en-US" sz="1600" dirty="0">
              <a:latin typeface="Arno Pro" panose="02020502040506020403" pitchFamily="18" charset="0"/>
            </a:endParaRPr>
          </a:p>
          <a:p>
            <a:pPr marL="0" indent="0" algn="just">
              <a:buClr>
                <a:srgbClr val="428F89"/>
              </a:buClr>
              <a:buNone/>
            </a:pPr>
            <a:r>
              <a:rPr lang="en-US" sz="1600" b="1" dirty="0">
                <a:solidFill>
                  <a:schemeClr val="accent4"/>
                </a:solidFill>
                <a:latin typeface="Arno Pro" panose="02020502040506020403" pitchFamily="18" charset="0"/>
              </a:rPr>
              <a:t>Learning</a:t>
            </a:r>
            <a:r>
              <a:rPr lang="en-US" sz="1600" dirty="0">
                <a:solidFill>
                  <a:schemeClr val="accent4"/>
                </a:solidFill>
                <a:latin typeface="Arno Pro" panose="02020502040506020403" pitchFamily="18" charset="0"/>
              </a:rPr>
              <a:t> </a:t>
            </a:r>
          </a:p>
          <a:p>
            <a:pPr algn="just">
              <a:buClr>
                <a:srgbClr val="428F89"/>
              </a:buClr>
              <a:buFont typeface="Arial" panose="020B0604020202020204" pitchFamily="34" charset="0"/>
              <a:buChar char="•"/>
            </a:pPr>
            <a:r>
              <a:rPr lang="en-US" sz="1600" b="1" dirty="0">
                <a:latin typeface="Arno Pro" panose="02020502040506020403" pitchFamily="18" charset="0"/>
                <a:ea typeface="Verdana" panose="020B0604030504040204" pitchFamily="34" charset="0"/>
                <a:cs typeface="Verdana" panose="020B0604030504040204" pitchFamily="34" charset="0"/>
              </a:rPr>
              <a:t>Use of data and insights </a:t>
            </a:r>
            <a:r>
              <a:rPr lang="en-US" sz="1600" dirty="0">
                <a:latin typeface="Arno Pro" panose="02020502040506020403" pitchFamily="18" charset="0"/>
              </a:rPr>
              <a:t>from a variety of information-gathering approaches – including </a:t>
            </a:r>
            <a:r>
              <a:rPr lang="en-US" sz="1600" b="1" dirty="0">
                <a:solidFill>
                  <a:srgbClr val="00B050"/>
                </a:solidFill>
                <a:latin typeface="Arno Pro" panose="02020502040506020403" pitchFamily="18" charset="0"/>
              </a:rPr>
              <a:t>monitoring</a:t>
            </a:r>
            <a:r>
              <a:rPr lang="en-US" sz="1600" b="1" dirty="0">
                <a:solidFill>
                  <a:schemeClr val="accent2">
                    <a:lumMod val="50000"/>
                  </a:schemeClr>
                </a:solidFill>
                <a:latin typeface="Arno Pro" panose="02020502040506020403" pitchFamily="18" charset="0"/>
              </a:rPr>
              <a:t> </a:t>
            </a:r>
            <a:r>
              <a:rPr lang="en-US" sz="1600" b="1" dirty="0">
                <a:latin typeface="Arno Pro" panose="02020502040506020403" pitchFamily="18" charset="0"/>
              </a:rPr>
              <a:t>and</a:t>
            </a:r>
            <a:r>
              <a:rPr lang="en-US" sz="1600" b="1" dirty="0">
                <a:solidFill>
                  <a:schemeClr val="accent2">
                    <a:lumMod val="50000"/>
                  </a:schemeClr>
                </a:solidFill>
                <a:latin typeface="Arno Pro" panose="02020502040506020403" pitchFamily="18" charset="0"/>
              </a:rPr>
              <a:t> evaluation </a:t>
            </a:r>
            <a:r>
              <a:rPr lang="en-US" sz="1600" dirty="0">
                <a:latin typeface="Arno Pro" panose="02020502040506020403" pitchFamily="18" charset="0"/>
              </a:rPr>
              <a:t>— to inform </a:t>
            </a:r>
            <a:r>
              <a:rPr lang="en-US" sz="1600" b="1" dirty="0">
                <a:latin typeface="Arno Pro" panose="02020502040506020403" pitchFamily="18" charset="0"/>
              </a:rPr>
              <a:t>strategy</a:t>
            </a:r>
            <a:r>
              <a:rPr lang="en-US" sz="1600" dirty="0">
                <a:latin typeface="Arno Pro" panose="02020502040506020403" pitchFamily="18" charset="0"/>
              </a:rPr>
              <a:t> and </a:t>
            </a:r>
            <a:r>
              <a:rPr lang="en-US" sz="1600" b="1" dirty="0">
                <a:latin typeface="Arno Pro" panose="02020502040506020403" pitchFamily="18" charset="0"/>
              </a:rPr>
              <a:t>decision making.</a:t>
            </a:r>
            <a:r>
              <a:rPr lang="en-US" sz="1600" dirty="0">
                <a:latin typeface="Arno Pro" panose="02020502040506020403" pitchFamily="18" charset="0"/>
              </a:rPr>
              <a:t> </a:t>
            </a:r>
          </a:p>
          <a:p>
            <a:pPr>
              <a:buClr>
                <a:srgbClr val="428F89"/>
              </a:buCl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solidFill>
                  <a:srgbClr val="2A5C58"/>
                </a:solidFill>
              </a:rPr>
              <a:t>WHAT IS MEL?</a:t>
            </a:r>
            <a:endParaRPr lang="en-US" dirty="0">
              <a:solidFill>
                <a:srgbClr val="2A5C58"/>
              </a:solidFill>
            </a:endParaRPr>
          </a:p>
        </p:txBody>
      </p:sp>
    </p:spTree>
    <p:extLst>
      <p:ext uri="{BB962C8B-B14F-4D97-AF65-F5344CB8AC3E}">
        <p14:creationId xmlns:p14="http://schemas.microsoft.com/office/powerpoint/2010/main" val="3662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290054" cy="1499616"/>
          </a:xfrm>
        </p:spPr>
        <p:txBody>
          <a:bodyPr>
            <a:normAutofit/>
          </a:bodyPr>
          <a:lstStyle/>
          <a:p>
            <a:r>
              <a:rPr lang="en-US" sz="3600" dirty="0" smtClean="0">
                <a:solidFill>
                  <a:srgbClr val="2A5C58"/>
                </a:solidFill>
                <a:effectLst>
                  <a:outerShdw blurRad="38100" dist="38100" dir="2700000" algn="tl">
                    <a:srgbClr val="000000">
                      <a:alpha val="43137"/>
                    </a:srgbClr>
                  </a:outerShdw>
                </a:effectLst>
                <a:cs typeface="Simplified Arabic" pitchFamily="2" charset="-78"/>
              </a:rPr>
              <a:t>Example Indicators</a:t>
            </a:r>
            <a:endParaRPr lang="tr-TR" sz="3600" dirty="0">
              <a:solidFill>
                <a:srgbClr val="2A5C58"/>
              </a:solidFill>
              <a:effectLst>
                <a:outerShdw blurRad="38100" dist="38100" dir="2700000" algn="tl">
                  <a:srgbClr val="000000">
                    <a:alpha val="43137"/>
                  </a:srgbClr>
                </a:outerShdw>
              </a:effectLst>
              <a:cs typeface="Simplified Arabic" pitchFamily="2" charset="-78"/>
            </a:endParaRPr>
          </a:p>
        </p:txBody>
      </p:sp>
      <p:pic>
        <p:nvPicPr>
          <p:cNvPr id="3" name="Resim 2">
            <a:extLst>
              <a:ext uri="{FF2B5EF4-FFF2-40B4-BE49-F238E27FC236}">
                <a16:creationId xmlns:a16="http://schemas.microsoft.com/office/drawing/2014/main" id="{FFBEEC19-9C1C-4C44-BCA2-85CACD2E699E}"/>
              </a:ext>
            </a:extLst>
          </p:cNvPr>
          <p:cNvPicPr>
            <a:picLocks noChangeAspect="1"/>
          </p:cNvPicPr>
          <p:nvPr/>
        </p:nvPicPr>
        <p:blipFill>
          <a:blip r:embed="rId3"/>
          <a:stretch>
            <a:fillRect/>
          </a:stretch>
        </p:blipFill>
        <p:spPr>
          <a:xfrm>
            <a:off x="533400" y="2209800"/>
            <a:ext cx="3581400" cy="2360219"/>
          </a:xfrm>
          <a:prstGeom prst="rect">
            <a:avLst/>
          </a:prstGeom>
        </p:spPr>
      </p:pic>
      <p:sp>
        <p:nvSpPr>
          <p:cNvPr id="4" name="Content Placeholder 3"/>
          <p:cNvSpPr>
            <a:spLocks noGrp="1"/>
          </p:cNvSpPr>
          <p:nvPr>
            <p:ph idx="1"/>
          </p:nvPr>
        </p:nvSpPr>
        <p:spPr>
          <a:xfrm>
            <a:off x="3200400" y="2367159"/>
            <a:ext cx="8229600" cy="3394472"/>
          </a:xfrm>
        </p:spPr>
        <p:txBody>
          <a:bodyPr>
            <a:normAutofit/>
          </a:bodyPr>
          <a:lstStyle/>
          <a:p>
            <a:pPr>
              <a:buClr>
                <a:srgbClr val="428F89"/>
              </a:buClr>
              <a:buFont typeface="Arial" panose="020B0604020202020204" pitchFamily="34" charset="0"/>
              <a:buChar char="•"/>
            </a:pPr>
            <a:r>
              <a:rPr lang="en-US" dirty="0">
                <a:latin typeface="Arno Pro" panose="02020502040506020403" pitchFamily="18" charset="0"/>
              </a:rPr>
              <a:t>Number of participants</a:t>
            </a:r>
          </a:p>
          <a:p>
            <a:pPr>
              <a:buClr>
                <a:srgbClr val="428F89"/>
              </a:buClr>
              <a:buFont typeface="Arial" panose="020B0604020202020204" pitchFamily="34" charset="0"/>
              <a:buChar char="•"/>
            </a:pPr>
            <a:r>
              <a:rPr lang="en-US" dirty="0">
                <a:latin typeface="Arno Pro" panose="02020502040506020403" pitchFamily="18" charset="0"/>
              </a:rPr>
              <a:t>Number of people who completed the course</a:t>
            </a:r>
          </a:p>
          <a:p>
            <a:pPr>
              <a:buClr>
                <a:srgbClr val="428F89"/>
              </a:buClr>
              <a:buFont typeface="Arial" panose="020B0604020202020204" pitchFamily="34" charset="0"/>
              <a:buChar char="•"/>
            </a:pPr>
            <a:r>
              <a:rPr lang="en-US" dirty="0">
                <a:latin typeface="Arno Pro" panose="02020502040506020403" pitchFamily="18" charset="0"/>
              </a:rPr>
              <a:t>Proportion of women</a:t>
            </a:r>
          </a:p>
          <a:p>
            <a:pPr>
              <a:buClr>
                <a:srgbClr val="428F89"/>
              </a:buClr>
              <a:buFont typeface="Arial" panose="020B0604020202020204" pitchFamily="34" charset="0"/>
              <a:buChar char="•"/>
            </a:pPr>
            <a:r>
              <a:rPr lang="en-US" dirty="0">
                <a:latin typeface="Arno Pro" panose="02020502040506020403" pitchFamily="18" charset="0"/>
              </a:rPr>
              <a:t>Number of volunteer projects</a:t>
            </a:r>
          </a:p>
          <a:p>
            <a:pPr>
              <a:buClr>
                <a:srgbClr val="428F89"/>
              </a:buClr>
              <a:buFont typeface="Arial" panose="020B0604020202020204" pitchFamily="34" charset="0"/>
              <a:buChar char="•"/>
            </a:pPr>
            <a:r>
              <a:rPr lang="en-US" dirty="0">
                <a:latin typeface="Arno Pro" panose="02020502040506020403" pitchFamily="18" charset="0"/>
              </a:rPr>
              <a:t>Number of employment after XX months</a:t>
            </a:r>
            <a:endParaRPr lang="tr-TR" dirty="0">
              <a:latin typeface="Arno Pro" panose="02020502040506020403" pitchFamily="18" charset="0"/>
            </a:endParaRPr>
          </a:p>
        </p:txBody>
      </p:sp>
    </p:spTree>
    <p:extLst>
      <p:ext uri="{BB962C8B-B14F-4D97-AF65-F5344CB8AC3E}">
        <p14:creationId xmlns:p14="http://schemas.microsoft.com/office/powerpoint/2010/main" val="183675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Workshop Day#2</a:t>
            </a:r>
            <a:endParaRPr lang="en-US" dirty="0"/>
          </a:p>
        </p:txBody>
      </p:sp>
      <p:sp>
        <p:nvSpPr>
          <p:cNvPr id="4" name="Title 2"/>
          <p:cNvSpPr txBox="1">
            <a:spLocks/>
          </p:cNvSpPr>
          <p:nvPr/>
        </p:nvSpPr>
        <p:spPr>
          <a:xfrm>
            <a:off x="621201" y="2895600"/>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en-US" sz="5400" dirty="0" smtClean="0">
                <a:solidFill>
                  <a:srgbClr val="2A5C58"/>
                </a:solidFill>
              </a:rPr>
              <a:t>Partnership and Stakeholder Engagement</a:t>
            </a:r>
            <a:endParaRPr lang="en-US" sz="5400" dirty="0">
              <a:solidFill>
                <a:srgbClr val="2A5C58"/>
              </a:solidFill>
            </a:endParaRPr>
          </a:p>
        </p:txBody>
      </p:sp>
    </p:spTree>
    <p:extLst>
      <p:ext uri="{BB962C8B-B14F-4D97-AF65-F5344CB8AC3E}">
        <p14:creationId xmlns:p14="http://schemas.microsoft.com/office/powerpoint/2010/main" val="405394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7B737F-C17D-4D12-BF09-B40D2E9D7D85}"/>
              </a:ext>
            </a:extLst>
          </p:cNvPr>
          <p:cNvSpPr>
            <a:spLocks noGrp="1"/>
          </p:cNvSpPr>
          <p:nvPr>
            <p:ph type="title"/>
          </p:nvPr>
        </p:nvSpPr>
        <p:spPr/>
        <p:txBody>
          <a:bodyPr/>
          <a:lstStyle/>
          <a:p>
            <a:r>
              <a:rPr lang="tr-TR" dirty="0">
                <a:solidFill>
                  <a:srgbClr val="2A5C58"/>
                </a:solidFill>
              </a:rPr>
              <a:t>Win-Win Interpretation</a:t>
            </a:r>
          </a:p>
        </p:txBody>
      </p:sp>
      <p:pic>
        <p:nvPicPr>
          <p:cNvPr id="5" name="İçerik Yer Tutucusu 4">
            <a:extLst>
              <a:ext uri="{FF2B5EF4-FFF2-40B4-BE49-F238E27FC236}">
                <a16:creationId xmlns:a16="http://schemas.microsoft.com/office/drawing/2014/main" id="{B7E01FA8-F75A-4CFF-9C06-122F317FA2E9}"/>
              </a:ext>
            </a:extLst>
          </p:cNvPr>
          <p:cNvPicPr>
            <a:picLocks noGrp="1" noChangeAspect="1"/>
          </p:cNvPicPr>
          <p:nvPr>
            <p:ph idx="1"/>
          </p:nvPr>
        </p:nvPicPr>
        <p:blipFill>
          <a:blip r:embed="rId2"/>
          <a:stretch>
            <a:fillRect/>
          </a:stretch>
        </p:blipFill>
        <p:spPr>
          <a:xfrm>
            <a:off x="2216333" y="1786118"/>
            <a:ext cx="4946165" cy="3713500"/>
          </a:xfrm>
          <a:prstGeom prst="rect">
            <a:avLst/>
          </a:prstGeom>
        </p:spPr>
      </p:pic>
      <p:sp>
        <p:nvSpPr>
          <p:cNvPr id="4" name="Slayt Numarası Yer Tutucusu 3">
            <a:extLst>
              <a:ext uri="{FF2B5EF4-FFF2-40B4-BE49-F238E27FC236}">
                <a16:creationId xmlns:a16="http://schemas.microsoft.com/office/drawing/2014/main" id="{E7074890-A4D4-41BC-A8CE-5955A3F796A2}"/>
              </a:ext>
            </a:extLst>
          </p:cNvPr>
          <p:cNvSpPr>
            <a:spLocks noGrp="1"/>
          </p:cNvSpPr>
          <p:nvPr>
            <p:ph type="sldNum" sz="quarter" idx="12"/>
          </p:nvPr>
        </p:nvSpPr>
        <p:spPr/>
        <p:txBody>
          <a:bodyPr/>
          <a:lstStyle/>
          <a:p>
            <a:fld id="{CD55C34D-94BC-0C4B-BAE8-CBB7638D4407}" type="slidenum">
              <a:rPr lang="en-US" smtClean="0"/>
              <a:pPr/>
              <a:t>13</a:t>
            </a:fld>
            <a:endParaRPr lang="en-US" dirty="0"/>
          </a:p>
        </p:txBody>
      </p:sp>
    </p:spTree>
    <p:extLst>
      <p:ext uri="{BB962C8B-B14F-4D97-AF65-F5344CB8AC3E}">
        <p14:creationId xmlns:p14="http://schemas.microsoft.com/office/powerpoint/2010/main" val="325928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A5C58"/>
                </a:solidFill>
              </a:rPr>
              <a:t>Partnership Continuum</a:t>
            </a:r>
            <a:endParaRPr lang="en-US" dirty="0">
              <a:solidFill>
                <a:srgbClr val="2A5C58"/>
              </a:solidFill>
            </a:endParaRPr>
          </a:p>
        </p:txBody>
      </p:sp>
      <p:sp>
        <p:nvSpPr>
          <p:cNvPr id="4" name="Slide Number Placeholder 3"/>
          <p:cNvSpPr>
            <a:spLocks noGrp="1"/>
          </p:cNvSpPr>
          <p:nvPr>
            <p:ph type="sldNum" sz="quarter" idx="12"/>
          </p:nvPr>
        </p:nvSpPr>
        <p:spPr/>
        <p:txBody>
          <a:bodyPr/>
          <a:lstStyle/>
          <a:p>
            <a:r>
              <a:rPr lang="en-US" dirty="0" smtClean="0"/>
              <a:t>14</a:t>
            </a:r>
            <a:endParaRPr lang="en-US" dirty="0"/>
          </a:p>
        </p:txBody>
      </p:sp>
      <p:pic>
        <p:nvPicPr>
          <p:cNvPr id="5" name="Picture 4"/>
          <p:cNvPicPr>
            <a:picLocks noChangeAspect="1"/>
          </p:cNvPicPr>
          <p:nvPr/>
        </p:nvPicPr>
        <p:blipFill>
          <a:blip r:embed="rId2"/>
          <a:stretch>
            <a:fillRect/>
          </a:stretch>
        </p:blipFill>
        <p:spPr>
          <a:xfrm>
            <a:off x="346168" y="2528109"/>
            <a:ext cx="8451665" cy="1288277"/>
          </a:xfrm>
          <a:prstGeom prst="rect">
            <a:avLst/>
          </a:prstGeom>
        </p:spPr>
      </p:pic>
      <p:sp>
        <p:nvSpPr>
          <p:cNvPr id="3" name="TextBox 2"/>
          <p:cNvSpPr txBox="1"/>
          <p:nvPr/>
        </p:nvSpPr>
        <p:spPr>
          <a:xfrm>
            <a:off x="800099" y="5334000"/>
            <a:ext cx="7543801" cy="523220"/>
          </a:xfrm>
          <a:prstGeom prst="rect">
            <a:avLst/>
          </a:prstGeom>
          <a:noFill/>
        </p:spPr>
        <p:txBody>
          <a:bodyPr wrap="square" rtlCol="0">
            <a:spAutoFit/>
          </a:bodyPr>
          <a:lstStyle/>
          <a:p>
            <a:r>
              <a:rPr lang="en-US" sz="1400" dirty="0"/>
              <a:t>Reproduced from: John Snow, Inc. (</a:t>
            </a:r>
            <a:r>
              <a:rPr lang="en-US" sz="1400" dirty="0" err="1"/>
              <a:t>JSI</a:t>
            </a:r>
            <a:r>
              <a:rPr lang="en-US" sz="1400" dirty="0"/>
              <a:t>). 2012. “Implementing and Maintaining Partnerships,” </a:t>
            </a:r>
            <a:r>
              <a:rPr lang="en-US" sz="1400" i="1" dirty="0"/>
              <a:t>Engaging Your Community. A Toolkit for Partnership, Collaboration, and </a:t>
            </a:r>
            <a:r>
              <a:rPr lang="en-US" sz="1400" i="1" dirty="0" smtClean="0"/>
              <a:t>Action</a:t>
            </a:r>
            <a:r>
              <a:rPr lang="en-US" sz="1400" i="1" dirty="0"/>
              <a:t>.</a:t>
            </a:r>
            <a:endParaRPr lang="en-US" sz="1400" dirty="0"/>
          </a:p>
        </p:txBody>
      </p:sp>
    </p:spTree>
    <p:extLst>
      <p:ext uri="{BB962C8B-B14F-4D97-AF65-F5344CB8AC3E}">
        <p14:creationId xmlns:p14="http://schemas.microsoft.com/office/powerpoint/2010/main" val="428805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A5C58"/>
                </a:solidFill>
              </a:rPr>
              <a:t>Four Basic Elements for Successful Partnerships</a:t>
            </a:r>
            <a:endParaRPr lang="en-US" dirty="0">
              <a:solidFill>
                <a:srgbClr val="2A5C58"/>
              </a:solidFill>
            </a:endParaRPr>
          </a:p>
        </p:txBody>
      </p:sp>
      <p:sp>
        <p:nvSpPr>
          <p:cNvPr id="3" name="Content Placeholder 2"/>
          <p:cNvSpPr>
            <a:spLocks noGrp="1"/>
          </p:cNvSpPr>
          <p:nvPr>
            <p:ph idx="1"/>
          </p:nvPr>
        </p:nvSpPr>
        <p:spPr>
          <a:xfrm>
            <a:off x="485553" y="2351530"/>
            <a:ext cx="8686800" cy="4525963"/>
          </a:xfrm>
        </p:spPr>
        <p:txBody>
          <a:bodyPr/>
          <a:lstStyle/>
          <a:p>
            <a:pPr lvl="0" algn="l"/>
            <a:r>
              <a:rPr lang="en-GB" sz="2800" b="1" dirty="0" smtClean="0"/>
              <a:t>1) Shared </a:t>
            </a:r>
            <a:r>
              <a:rPr lang="en-GB" sz="2800" b="1" dirty="0"/>
              <a:t>purpose</a:t>
            </a:r>
            <a:endParaRPr lang="en-US" sz="2800" b="1" dirty="0"/>
          </a:p>
          <a:p>
            <a:pPr lvl="0" algn="l"/>
            <a:r>
              <a:rPr lang="en-GB" sz="2800" b="1" dirty="0" smtClean="0"/>
              <a:t>2) Flexibility </a:t>
            </a:r>
            <a:r>
              <a:rPr lang="en-GB" sz="2800" b="1" dirty="0"/>
              <a:t>and willingness to collaborate</a:t>
            </a:r>
            <a:endParaRPr lang="en-US" sz="2800" b="1" dirty="0"/>
          </a:p>
          <a:p>
            <a:pPr lvl="0" algn="l"/>
            <a:r>
              <a:rPr lang="en-GB" sz="2800" b="1" dirty="0" smtClean="0"/>
              <a:t>3) Complementary </a:t>
            </a:r>
            <a:r>
              <a:rPr lang="en-GB" sz="2800" b="1" dirty="0"/>
              <a:t>strengths</a:t>
            </a:r>
            <a:endParaRPr lang="en-US" sz="2800" b="1" dirty="0"/>
          </a:p>
          <a:p>
            <a:pPr lvl="0" algn="l"/>
            <a:r>
              <a:rPr lang="en-GB" sz="2800" b="1" dirty="0" smtClean="0"/>
              <a:t>4) Agreed </a:t>
            </a:r>
            <a:r>
              <a:rPr lang="en-GB" sz="2800" b="1" dirty="0"/>
              <a:t>upon boundaries</a:t>
            </a:r>
            <a:endParaRPr lang="en-US" sz="2800" b="1" dirty="0"/>
          </a:p>
          <a:p>
            <a:endParaRPr lang="en-US" dirty="0"/>
          </a:p>
        </p:txBody>
      </p:sp>
    </p:spTree>
    <p:extLst>
      <p:ext uri="{BB962C8B-B14F-4D97-AF65-F5344CB8AC3E}">
        <p14:creationId xmlns:p14="http://schemas.microsoft.com/office/powerpoint/2010/main" val="202004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290054" cy="1499616"/>
          </a:xfrm>
        </p:spPr>
        <p:txBody>
          <a:bodyPr/>
          <a:lstStyle/>
          <a:p>
            <a:r>
              <a:rPr lang="en-US" dirty="0" smtClean="0">
                <a:solidFill>
                  <a:srgbClr val="2A5C58"/>
                </a:solidFill>
              </a:rPr>
              <a:t>Defining Strategic Partnerships</a:t>
            </a:r>
            <a:endParaRPr lang="en-US" dirty="0">
              <a:solidFill>
                <a:srgbClr val="2A5C58"/>
              </a:solidFill>
            </a:endParaRPr>
          </a:p>
        </p:txBody>
      </p:sp>
      <p:sp>
        <p:nvSpPr>
          <p:cNvPr id="3" name="Content Placeholder 2"/>
          <p:cNvSpPr>
            <a:spLocks noGrp="1"/>
          </p:cNvSpPr>
          <p:nvPr>
            <p:ph idx="1"/>
          </p:nvPr>
        </p:nvSpPr>
        <p:spPr>
          <a:xfrm>
            <a:off x="457200" y="1295400"/>
            <a:ext cx="8229600" cy="4830769"/>
          </a:xfrm>
        </p:spPr>
        <p:txBody>
          <a:bodyPr/>
          <a:lstStyle/>
          <a:p>
            <a:pPr algn="l"/>
            <a:r>
              <a:rPr lang="en-US" sz="1600" dirty="0"/>
              <a:t>A partnership is strategic when it provides your organization with the means and methods for advancing your mission. Strategic partnerships can later develop into stakeholder groups that can leverage greater influence in reaching elected officials and policymakers. Civic leaders, policymakers and other key influencers tend to have priorities that organizations can leverage to underscore the urgency of improving programs and services to adolescents including</a:t>
            </a:r>
            <a:r>
              <a:rPr lang="en-US" sz="1600" dirty="0" smtClean="0"/>
              <a:t>:</a:t>
            </a:r>
          </a:p>
          <a:p>
            <a:pPr algn="l"/>
            <a:endParaRPr lang="en-US" sz="1600" dirty="0"/>
          </a:p>
          <a:p>
            <a:pPr marL="285750" indent="-285750" algn="l">
              <a:buClr>
                <a:srgbClr val="2A5C58"/>
              </a:buClr>
              <a:buFont typeface="Arial" panose="020B0604020202020204" pitchFamily="34" charset="0"/>
              <a:buChar char="•"/>
            </a:pPr>
            <a:r>
              <a:rPr lang="en-US" sz="1600" dirty="0" smtClean="0"/>
              <a:t>Improving </a:t>
            </a:r>
            <a:r>
              <a:rPr lang="en-US" sz="1600" dirty="0"/>
              <a:t>access to education to foster economic development and work skills;</a:t>
            </a:r>
          </a:p>
          <a:p>
            <a:pPr marL="285750" indent="-285750" algn="l">
              <a:buClr>
                <a:srgbClr val="2A5C58"/>
              </a:buClr>
              <a:buFont typeface="Arial" panose="020B0604020202020204" pitchFamily="34" charset="0"/>
              <a:buChar char="•"/>
            </a:pPr>
            <a:r>
              <a:rPr lang="en-US" sz="1600" dirty="0" smtClean="0"/>
              <a:t>Enhancing </a:t>
            </a:r>
            <a:r>
              <a:rPr lang="en-US" sz="1600" dirty="0"/>
              <a:t>public safety by preventing crime and reducing risk behaviors; and</a:t>
            </a:r>
          </a:p>
          <a:p>
            <a:pPr marL="285750" indent="-285750" algn="l">
              <a:buClr>
                <a:srgbClr val="2A5C58"/>
              </a:buClr>
              <a:buFont typeface="Arial" panose="020B0604020202020204" pitchFamily="34" charset="0"/>
              <a:buChar char="•"/>
            </a:pPr>
            <a:r>
              <a:rPr lang="en-US" sz="1600" dirty="0" smtClean="0"/>
              <a:t>Encouraging </a:t>
            </a:r>
            <a:r>
              <a:rPr lang="en-US" sz="1600" dirty="0"/>
              <a:t>civic engagement and service to a new </a:t>
            </a:r>
            <a:r>
              <a:rPr lang="en-US" sz="1600" dirty="0" smtClean="0"/>
              <a:t>generation.</a:t>
            </a:r>
            <a:endParaRPr lang="en-US" sz="1600" dirty="0"/>
          </a:p>
        </p:txBody>
      </p:sp>
      <p:sp>
        <p:nvSpPr>
          <p:cNvPr id="4" name="Slide Number Placeholder 3"/>
          <p:cNvSpPr>
            <a:spLocks noGrp="1"/>
          </p:cNvSpPr>
          <p:nvPr>
            <p:ph type="sldNum" sz="quarter" idx="12"/>
          </p:nvPr>
        </p:nvSpPr>
        <p:spPr/>
        <p:txBody>
          <a:bodyPr/>
          <a:lstStyle/>
          <a:p>
            <a:fld id="{CD55C34D-94BC-0C4B-BAE8-CBB7638D4407}" type="slidenum">
              <a:rPr lang="en-US" smtClean="0"/>
              <a:pPr/>
              <a:t>16</a:t>
            </a:fld>
            <a:endParaRPr lang="en-US" dirty="0"/>
          </a:p>
        </p:txBody>
      </p:sp>
      <p:sp>
        <p:nvSpPr>
          <p:cNvPr id="5" name="TextBox 4"/>
          <p:cNvSpPr txBox="1"/>
          <p:nvPr/>
        </p:nvSpPr>
        <p:spPr>
          <a:xfrm>
            <a:off x="800099" y="5334000"/>
            <a:ext cx="7543801" cy="523220"/>
          </a:xfrm>
          <a:prstGeom prst="rect">
            <a:avLst/>
          </a:prstGeom>
          <a:noFill/>
        </p:spPr>
        <p:txBody>
          <a:bodyPr wrap="square" rtlCol="0">
            <a:spAutoFit/>
          </a:bodyPr>
          <a:lstStyle/>
          <a:p>
            <a:r>
              <a:rPr lang="en-US" sz="1400" dirty="0"/>
              <a:t>Reproduced from: John Snow, Inc. (</a:t>
            </a:r>
            <a:r>
              <a:rPr lang="en-US" sz="1400" dirty="0" err="1"/>
              <a:t>JSI</a:t>
            </a:r>
            <a:r>
              <a:rPr lang="en-US" sz="1400" dirty="0"/>
              <a:t>). 2012. “Implementing and Maintaining Partnerships,” </a:t>
            </a:r>
            <a:r>
              <a:rPr lang="en-US" sz="1400" i="1" dirty="0"/>
              <a:t>Engaging Your Community. A Toolkit for Partnership, Collaboration, and </a:t>
            </a:r>
            <a:r>
              <a:rPr lang="en-US" sz="1400" i="1" dirty="0" smtClean="0"/>
              <a:t>Action</a:t>
            </a:r>
            <a:r>
              <a:rPr lang="en-US" sz="1400" i="1" dirty="0"/>
              <a:t>.</a:t>
            </a:r>
            <a:endParaRPr lang="en-US" sz="1400" dirty="0"/>
          </a:p>
        </p:txBody>
      </p:sp>
    </p:spTree>
    <p:extLst>
      <p:ext uri="{BB962C8B-B14F-4D97-AF65-F5344CB8AC3E}">
        <p14:creationId xmlns:p14="http://schemas.microsoft.com/office/powerpoint/2010/main" val="37283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613904" cy="1499616"/>
          </a:xfrm>
        </p:spPr>
        <p:txBody>
          <a:bodyPr vert="horz" lIns="68580" tIns="34290" rIns="68580" bIns="34290" rtlCol="0" anchor="ctr">
            <a:normAutofit/>
          </a:bodyPr>
          <a:lstStyle/>
          <a:p>
            <a:r>
              <a:rPr lang="en-US" sz="3200" dirty="0">
                <a:solidFill>
                  <a:srgbClr val="2A5C58"/>
                </a:solidFill>
              </a:rPr>
              <a:t>Benefits of the Partnership with the Public Sector</a:t>
            </a:r>
            <a:endParaRPr lang="tr-TR" sz="3200" dirty="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551530"/>
              </p:ext>
            </p:extLst>
          </p:nvPr>
        </p:nvGraphicFramePr>
        <p:xfrm>
          <a:off x="1485900" y="2514600"/>
          <a:ext cx="61722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42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13904" cy="1499616"/>
          </a:xfrm>
        </p:spPr>
        <p:txBody>
          <a:bodyPr vert="horz" lIns="68580" tIns="34290" rIns="68580" bIns="34290" rtlCol="0" anchor="ctr">
            <a:normAutofit/>
          </a:bodyPr>
          <a:lstStyle/>
          <a:p>
            <a:r>
              <a:rPr lang="en-US" sz="3200" dirty="0">
                <a:solidFill>
                  <a:srgbClr val="2A5C58"/>
                </a:solidFill>
              </a:rPr>
              <a:t>Benefits of the Partnership with the Private Sector</a:t>
            </a:r>
            <a:endParaRPr lang="tr-TR" sz="3200" dirty="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8888122"/>
              </p:ext>
            </p:extLst>
          </p:nvPr>
        </p:nvGraphicFramePr>
        <p:xfrm>
          <a:off x="1219200" y="1828800"/>
          <a:ext cx="638175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02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9324" y="-292019"/>
            <a:ext cx="8664676" cy="1499616"/>
          </a:xfrm>
        </p:spPr>
        <p:txBody>
          <a:bodyPr>
            <a:normAutofit/>
          </a:bodyPr>
          <a:lstStyle/>
          <a:p>
            <a:r>
              <a:rPr lang="en-US" sz="4000" dirty="0">
                <a:solidFill>
                  <a:srgbClr val="2A5C58"/>
                </a:solidFill>
              </a:rPr>
              <a:t>Possible Disadvantages of Some Partnerships</a:t>
            </a:r>
            <a:endParaRPr lang="tr-TR" sz="4000" dirty="0">
              <a:solidFill>
                <a:srgbClr val="2A5C58"/>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55272501"/>
              </p:ext>
            </p:extLst>
          </p:nvPr>
        </p:nvGraphicFramePr>
        <p:xfrm>
          <a:off x="1428750" y="1106148"/>
          <a:ext cx="6286500" cy="5218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3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298B1313-8D44-41BC-9CFD-46647B23A233}"/>
              </a:ext>
            </a:extLst>
          </p:cNvPr>
          <p:cNvSpPr>
            <a:spLocks noGrp="1"/>
          </p:cNvSpPr>
          <p:nvPr>
            <p:ph type="title"/>
          </p:nvPr>
        </p:nvSpPr>
        <p:spPr>
          <a:xfrm>
            <a:off x="584031" y="152400"/>
            <a:ext cx="8039265" cy="831509"/>
          </a:xfrm>
        </p:spPr>
        <p:txBody>
          <a:bodyPr/>
          <a:lstStyle/>
          <a:p>
            <a:r>
              <a:rPr lang="en-US" dirty="0" smtClean="0">
                <a:solidFill>
                  <a:srgbClr val="2A5C58"/>
                </a:solidFill>
              </a:rPr>
              <a:t>Project Design Cycle</a:t>
            </a:r>
            <a:endParaRPr lang="tr-TR" dirty="0">
              <a:solidFill>
                <a:srgbClr val="2A5C58"/>
              </a:solidFill>
            </a:endParaRPr>
          </a:p>
        </p:txBody>
      </p:sp>
      <p:sp>
        <p:nvSpPr>
          <p:cNvPr id="4" name="TextBox 3"/>
          <p:cNvSpPr txBox="1"/>
          <p:nvPr/>
        </p:nvSpPr>
        <p:spPr>
          <a:xfrm>
            <a:off x="304800" y="2057400"/>
            <a:ext cx="8763000" cy="3108543"/>
          </a:xfrm>
          <a:prstGeom prst="rect">
            <a:avLst/>
          </a:prstGeom>
          <a:noFill/>
        </p:spPr>
        <p:txBody>
          <a:bodyPr wrap="square" rtlCol="0">
            <a:spAutoFit/>
          </a:bodyPr>
          <a:lstStyle/>
          <a:p>
            <a:r>
              <a:rPr lang="en-GB" sz="2800" dirty="0" smtClean="0">
                <a:latin typeface="Arno Pro" panose="02020502040506020403" pitchFamily="18" charset="0"/>
              </a:rPr>
              <a:t>1) Situation Analysis</a:t>
            </a:r>
          </a:p>
          <a:p>
            <a:r>
              <a:rPr lang="en-GB" sz="2800" dirty="0" smtClean="0">
                <a:latin typeface="Arno Pro" panose="02020502040506020403" pitchFamily="18" charset="0"/>
              </a:rPr>
              <a:t>2)Organizational </a:t>
            </a:r>
            <a:r>
              <a:rPr lang="en-GB" sz="2800" dirty="0">
                <a:latin typeface="Arno Pro" panose="02020502040506020403" pitchFamily="18" charset="0"/>
              </a:rPr>
              <a:t>C</a:t>
            </a:r>
            <a:r>
              <a:rPr lang="en-GB" sz="2800" dirty="0" smtClean="0">
                <a:latin typeface="Arno Pro" panose="02020502040506020403" pitchFamily="18" charset="0"/>
              </a:rPr>
              <a:t>apacity Assessment</a:t>
            </a:r>
          </a:p>
          <a:p>
            <a:r>
              <a:rPr lang="en-GB" sz="2800" dirty="0" smtClean="0">
                <a:latin typeface="Arno Pro" panose="02020502040506020403" pitchFamily="18" charset="0"/>
              </a:rPr>
              <a:t>3) Project </a:t>
            </a:r>
            <a:r>
              <a:rPr lang="en-GB" sz="2800" dirty="0">
                <a:latin typeface="Arno Pro" panose="02020502040506020403" pitchFamily="18" charset="0"/>
              </a:rPr>
              <a:t>D</a:t>
            </a:r>
            <a:r>
              <a:rPr lang="en-GB" sz="2800" dirty="0" smtClean="0">
                <a:latin typeface="Arno Pro" panose="02020502040506020403" pitchFamily="18" charset="0"/>
              </a:rPr>
              <a:t>esign </a:t>
            </a:r>
            <a:r>
              <a:rPr lang="en-GB" sz="2800" dirty="0">
                <a:latin typeface="Arno Pro" panose="02020502040506020403" pitchFamily="18" charset="0"/>
              </a:rPr>
              <a:t>and </a:t>
            </a:r>
            <a:r>
              <a:rPr lang="en-GB" sz="2800" dirty="0" smtClean="0">
                <a:latin typeface="Arno Pro" panose="02020502040506020403" pitchFamily="18" charset="0"/>
              </a:rPr>
              <a:t>Planning Framework</a:t>
            </a:r>
          </a:p>
          <a:p>
            <a:r>
              <a:rPr lang="en-GB" sz="2800" dirty="0" smtClean="0">
                <a:latin typeface="Arno Pro" panose="02020502040506020403" pitchFamily="18" charset="0"/>
              </a:rPr>
              <a:t>4) Project </a:t>
            </a:r>
            <a:r>
              <a:rPr lang="en-GB" sz="2800" dirty="0">
                <a:latin typeface="Arno Pro" panose="02020502040506020403" pitchFamily="18" charset="0"/>
              </a:rPr>
              <a:t>M</a:t>
            </a:r>
            <a:r>
              <a:rPr lang="en-GB" sz="2800" dirty="0" smtClean="0">
                <a:latin typeface="Arno Pro" panose="02020502040506020403" pitchFamily="18" charset="0"/>
              </a:rPr>
              <a:t>onitoring </a:t>
            </a:r>
            <a:r>
              <a:rPr lang="en-GB" sz="2800" dirty="0">
                <a:latin typeface="Arno Pro" panose="02020502040506020403" pitchFamily="18" charset="0"/>
              </a:rPr>
              <a:t>and </a:t>
            </a:r>
            <a:r>
              <a:rPr lang="en-GB" sz="2800" dirty="0" smtClean="0">
                <a:latin typeface="Arno Pro" panose="02020502040506020403" pitchFamily="18" charset="0"/>
              </a:rPr>
              <a:t>Evaluation Plan</a:t>
            </a:r>
          </a:p>
          <a:p>
            <a:r>
              <a:rPr lang="en-GB" sz="2800" dirty="0" smtClean="0">
                <a:latin typeface="Arno Pro" panose="02020502040506020403" pitchFamily="18" charset="0"/>
              </a:rPr>
              <a:t>5) Project Budget</a:t>
            </a:r>
          </a:p>
          <a:p>
            <a:r>
              <a:rPr lang="en-GB" sz="2800" dirty="0" smtClean="0">
                <a:latin typeface="Arno Pro" panose="02020502040506020403" pitchFamily="18" charset="0"/>
              </a:rPr>
              <a:t>6) Project </a:t>
            </a:r>
            <a:r>
              <a:rPr lang="en-GB" sz="2800" dirty="0">
                <a:latin typeface="Arno Pro" panose="02020502040506020403" pitchFamily="18" charset="0"/>
              </a:rPr>
              <a:t>I</a:t>
            </a:r>
            <a:r>
              <a:rPr lang="en-GB" sz="2800" dirty="0" smtClean="0">
                <a:latin typeface="Arno Pro" panose="02020502040506020403" pitchFamily="18" charset="0"/>
              </a:rPr>
              <a:t>mplementation </a:t>
            </a:r>
            <a:r>
              <a:rPr lang="en-GB" sz="2800" dirty="0">
                <a:latin typeface="Arno Pro" panose="02020502040506020403" pitchFamily="18" charset="0"/>
              </a:rPr>
              <a:t>and </a:t>
            </a:r>
            <a:r>
              <a:rPr lang="en-GB" sz="2800" dirty="0" smtClean="0">
                <a:latin typeface="Arno Pro" panose="02020502040506020403" pitchFamily="18" charset="0"/>
              </a:rPr>
              <a:t>Monitoring</a:t>
            </a:r>
          </a:p>
          <a:p>
            <a:r>
              <a:rPr lang="en-GB" sz="2800" dirty="0" smtClean="0">
                <a:latin typeface="Arno Pro" panose="02020502040506020403" pitchFamily="18" charset="0"/>
              </a:rPr>
              <a:t>7) Final </a:t>
            </a:r>
            <a:r>
              <a:rPr lang="en-GB" sz="2800" dirty="0">
                <a:latin typeface="Arno Pro" panose="02020502040506020403" pitchFamily="18" charset="0"/>
              </a:rPr>
              <a:t>E</a:t>
            </a:r>
            <a:r>
              <a:rPr lang="en-GB" sz="2800" dirty="0" smtClean="0">
                <a:latin typeface="Arno Pro" panose="02020502040506020403" pitchFamily="18" charset="0"/>
              </a:rPr>
              <a:t>valuation </a:t>
            </a:r>
            <a:r>
              <a:rPr lang="en-GB" sz="2800" dirty="0">
                <a:latin typeface="Arno Pro" panose="02020502040506020403" pitchFamily="18" charset="0"/>
              </a:rPr>
              <a:t>and </a:t>
            </a:r>
            <a:r>
              <a:rPr lang="en-GB" sz="2800" dirty="0" smtClean="0">
                <a:latin typeface="Arno Pro" panose="02020502040506020403" pitchFamily="18" charset="0"/>
              </a:rPr>
              <a:t>Dissemination </a:t>
            </a:r>
            <a:r>
              <a:rPr lang="en-GB" sz="2800" dirty="0">
                <a:latin typeface="Arno Pro" panose="02020502040506020403" pitchFamily="18" charset="0"/>
              </a:rPr>
              <a:t>of </a:t>
            </a:r>
            <a:r>
              <a:rPr lang="en-GB" sz="2800" dirty="0" smtClean="0">
                <a:latin typeface="Arno Pro" panose="02020502040506020403" pitchFamily="18" charset="0"/>
              </a:rPr>
              <a:t>Lessons </a:t>
            </a:r>
            <a:r>
              <a:rPr lang="en-GB" sz="2800" dirty="0">
                <a:latin typeface="Arno Pro" panose="02020502040506020403" pitchFamily="18" charset="0"/>
              </a:rPr>
              <a:t>L</a:t>
            </a:r>
            <a:r>
              <a:rPr lang="en-GB" sz="2800" dirty="0" smtClean="0">
                <a:latin typeface="Arno Pro" panose="02020502040506020403" pitchFamily="18" charset="0"/>
              </a:rPr>
              <a:t>earned</a:t>
            </a:r>
            <a:endParaRPr lang="en-US" sz="2800" dirty="0">
              <a:latin typeface="Arno Pro" panose="02020502040506020403" pitchFamily="18" charset="0"/>
            </a:endParaRPr>
          </a:p>
        </p:txBody>
      </p:sp>
    </p:spTree>
    <p:extLst>
      <p:ext uri="{BB962C8B-B14F-4D97-AF65-F5344CB8AC3E}">
        <p14:creationId xmlns:p14="http://schemas.microsoft.com/office/powerpoint/2010/main" val="2126131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2323" y="-134527"/>
            <a:ext cx="7290054" cy="1499616"/>
          </a:xfrm>
        </p:spPr>
        <p:txBody>
          <a:bodyPr>
            <a:normAutofit/>
          </a:bodyPr>
          <a:lstStyle/>
          <a:p>
            <a:r>
              <a:rPr lang="en-US" sz="2800" dirty="0">
                <a:solidFill>
                  <a:srgbClr val="2A5C58"/>
                </a:solidFill>
              </a:rPr>
              <a:t>Who should be contacted from the private sector?</a:t>
            </a:r>
            <a:endParaRPr lang="tr-TR" sz="2800" dirty="0">
              <a:solidFill>
                <a:srgbClr val="2A5C58"/>
              </a:solidFill>
              <a:cs typeface="Simplified Arabic"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159057"/>
              </p:ext>
            </p:extLst>
          </p:nvPr>
        </p:nvGraphicFramePr>
        <p:xfrm>
          <a:off x="386305" y="1365088"/>
          <a:ext cx="8605295" cy="503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01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113" y="206857"/>
            <a:ext cx="7290054" cy="1499616"/>
          </a:xfrm>
        </p:spPr>
        <p:txBody>
          <a:bodyPr>
            <a:normAutofit/>
          </a:bodyPr>
          <a:lstStyle/>
          <a:p>
            <a:r>
              <a:rPr lang="en-US" sz="3200" dirty="0" smtClean="0">
                <a:solidFill>
                  <a:srgbClr val="2A5C58"/>
                </a:solidFill>
              </a:rPr>
              <a:t>Tips for Communicating with the Private Sector</a:t>
            </a:r>
            <a:endParaRPr lang="tr-TR" sz="3200" dirty="0">
              <a:solidFill>
                <a:srgbClr val="2A5C58"/>
              </a:solidFill>
              <a:cs typeface="Simplified Arabic" pitchFamily="2" charset="-78"/>
            </a:endParaRPr>
          </a:p>
        </p:txBody>
      </p:sp>
      <p:grpSp>
        <p:nvGrpSpPr>
          <p:cNvPr id="3" name="Group 39"/>
          <p:cNvGrpSpPr/>
          <p:nvPr/>
        </p:nvGrpSpPr>
        <p:grpSpPr>
          <a:xfrm>
            <a:off x="3768760" y="1943101"/>
            <a:ext cx="1541333" cy="3891758"/>
            <a:chOff x="3522729" y="1207259"/>
            <a:chExt cx="2055110" cy="5189011"/>
          </a:xfrm>
        </p:grpSpPr>
        <p:sp>
          <p:nvSpPr>
            <p:cNvPr id="21" name="Rounded Rectangle 20"/>
            <p:cNvSpPr/>
            <p:nvPr/>
          </p:nvSpPr>
          <p:spPr>
            <a:xfrm>
              <a:off x="3522729" y="120725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a:r>
                <a:rPr lang="en-US" sz="1050" dirty="0">
                  <a:solidFill>
                    <a:schemeClr val="accent1">
                      <a:lumMod val="50000"/>
                    </a:schemeClr>
                  </a:solidFill>
                </a:rPr>
                <a:t>Check out </a:t>
              </a:r>
              <a:r>
                <a:rPr lang="en-US" sz="1050" dirty="0" smtClean="0">
                  <a:solidFill>
                    <a:schemeClr val="accent1">
                      <a:lumMod val="50000"/>
                    </a:schemeClr>
                  </a:solidFill>
                </a:rPr>
                <a:t>their </a:t>
              </a:r>
              <a:r>
                <a:rPr lang="en-US" sz="1050" dirty="0">
                  <a:solidFill>
                    <a:schemeClr val="accent1">
                      <a:lumMod val="50000"/>
                    </a:schemeClr>
                  </a:solidFill>
                </a:rPr>
                <a:t>website </a:t>
              </a:r>
              <a:r>
                <a:rPr lang="en-US" sz="1050" dirty="0" smtClean="0">
                  <a:solidFill>
                    <a:schemeClr val="accent1">
                      <a:lumMod val="50000"/>
                    </a:schemeClr>
                  </a:solidFill>
                </a:rPr>
                <a:t>and identify </a:t>
              </a:r>
              <a:r>
                <a:rPr lang="en-US" sz="1050" dirty="0">
                  <a:solidFill>
                    <a:schemeClr val="accent1">
                      <a:lumMod val="50000"/>
                    </a:schemeClr>
                  </a:solidFill>
                </a:rPr>
                <a:t>common interests.</a:t>
              </a:r>
              <a:endParaRPr lang="tr-TR" sz="1050" dirty="0">
                <a:solidFill>
                  <a:schemeClr val="tx1"/>
                </a:solidFill>
              </a:endParaRPr>
            </a:p>
          </p:txBody>
        </p:sp>
        <p:sp>
          <p:nvSpPr>
            <p:cNvPr id="29" name="Rounded Rectangle 28"/>
            <p:cNvSpPr/>
            <p:nvPr/>
          </p:nvSpPr>
          <p:spPr>
            <a:xfrm>
              <a:off x="3566159" y="5375607"/>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en-US" sz="1050" dirty="0">
                  <a:solidFill>
                    <a:schemeClr val="accent1">
                      <a:lumMod val="50000"/>
                    </a:schemeClr>
                  </a:solidFill>
                </a:rPr>
                <a:t>Make an appointment with the relevant decision maker according to the desired support type.</a:t>
              </a:r>
              <a:endParaRPr lang="tr-TR" sz="1050" dirty="0">
                <a:solidFill>
                  <a:schemeClr val="accent1">
                    <a:lumMod val="50000"/>
                  </a:schemeClr>
                </a:solidFill>
                <a:cs typeface="Simplified Arabic" pitchFamily="2" charset="-78"/>
              </a:endParaRPr>
            </a:p>
          </p:txBody>
        </p:sp>
      </p:grpSp>
      <p:grpSp>
        <p:nvGrpSpPr>
          <p:cNvPr id="4" name="Group 36"/>
          <p:cNvGrpSpPr/>
          <p:nvPr/>
        </p:nvGrpSpPr>
        <p:grpSpPr>
          <a:xfrm>
            <a:off x="2219517" y="4493499"/>
            <a:ext cx="4639823" cy="765497"/>
            <a:chOff x="1524000" y="4676029"/>
            <a:chExt cx="6186431" cy="1020663"/>
          </a:xfrm>
        </p:grpSpPr>
        <p:sp>
          <p:nvSpPr>
            <p:cNvPr id="27" name="Rounded Rectangle 26"/>
            <p:cNvSpPr/>
            <p:nvPr/>
          </p:nvSpPr>
          <p:spPr>
            <a:xfrm>
              <a:off x="5698751"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en-US" sz="1050" dirty="0">
                  <a:solidFill>
                    <a:schemeClr val="accent1">
                      <a:lumMod val="50000"/>
                    </a:schemeClr>
                  </a:solidFill>
                </a:rPr>
                <a:t>Give general information to recommend areas for cooperation.</a:t>
              </a:r>
              <a:endParaRPr lang="tr-TR" sz="1050" dirty="0">
                <a:solidFill>
                  <a:schemeClr val="accent1">
                    <a:lumMod val="50000"/>
                  </a:schemeClr>
                </a:solidFill>
                <a:cs typeface="Simplified Arabic" pitchFamily="2" charset="-78"/>
              </a:endParaRPr>
            </a:p>
          </p:txBody>
        </p:sp>
        <p:sp>
          <p:nvSpPr>
            <p:cNvPr id="31" name="Rounded Rectangle 30"/>
            <p:cNvSpPr/>
            <p:nvPr/>
          </p:nvSpPr>
          <p:spPr>
            <a:xfrm>
              <a:off x="1524000"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en-US" sz="1050" dirty="0">
                  <a:solidFill>
                    <a:schemeClr val="accent1">
                      <a:lumMod val="50000"/>
                    </a:schemeClr>
                  </a:solidFill>
                </a:rPr>
                <a:t>Establish a clear vision of how their program criteria and related fields intersect with the progeny.</a:t>
              </a:r>
              <a:endParaRPr lang="tr-TR" sz="1050" dirty="0">
                <a:solidFill>
                  <a:schemeClr val="accent1">
                    <a:lumMod val="50000"/>
                  </a:schemeClr>
                </a:solidFill>
                <a:cs typeface="Simplified Arabic" pitchFamily="2" charset="-78"/>
              </a:endParaRPr>
            </a:p>
          </p:txBody>
        </p:sp>
      </p:grpSp>
      <p:grpSp>
        <p:nvGrpSpPr>
          <p:cNvPr id="5" name="Group 37"/>
          <p:cNvGrpSpPr/>
          <p:nvPr/>
        </p:nvGrpSpPr>
        <p:grpSpPr>
          <a:xfrm>
            <a:off x="1771650" y="3501114"/>
            <a:ext cx="5535554" cy="765497"/>
            <a:chOff x="838200" y="3352849"/>
            <a:chExt cx="7380738" cy="1020663"/>
          </a:xfrm>
        </p:grpSpPr>
        <p:sp>
          <p:nvSpPr>
            <p:cNvPr id="25" name="Rounded Rectangle 24"/>
            <p:cNvSpPr/>
            <p:nvPr/>
          </p:nvSpPr>
          <p:spPr>
            <a:xfrm>
              <a:off x="6207258"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en-US" sz="1050" dirty="0">
                  <a:solidFill>
                    <a:schemeClr val="accent1">
                      <a:lumMod val="50000"/>
                    </a:schemeClr>
                  </a:solidFill>
                </a:rPr>
                <a:t>Provide a project proposal suitable for the company's cooperation and interest areas.</a:t>
              </a:r>
              <a:endParaRPr lang="tr-TR" sz="1050" dirty="0">
                <a:solidFill>
                  <a:schemeClr val="accent1">
                    <a:lumMod val="50000"/>
                  </a:schemeClr>
                </a:solidFill>
                <a:cs typeface="Simplified Arabic" pitchFamily="2" charset="-78"/>
              </a:endParaRPr>
            </a:p>
          </p:txBody>
        </p:sp>
        <p:sp>
          <p:nvSpPr>
            <p:cNvPr id="33" name="Rounded Rectangle 32"/>
            <p:cNvSpPr/>
            <p:nvPr/>
          </p:nvSpPr>
          <p:spPr>
            <a:xfrm>
              <a:off x="838200"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tr-TR" sz="1050" dirty="0">
                  <a:solidFill>
                    <a:schemeClr val="accent1">
                      <a:lumMod val="50000"/>
                    </a:schemeClr>
                  </a:solidFill>
                </a:rPr>
                <a:t> </a:t>
              </a:r>
              <a:r>
                <a:rPr lang="en-US" sz="1050" dirty="0">
                  <a:solidFill>
                    <a:schemeClr val="accent1">
                      <a:lumMod val="50000"/>
                    </a:schemeClr>
                  </a:solidFill>
                </a:rPr>
                <a:t>Specify the desired support type. (Financial, in kind, duty etc.)</a:t>
              </a:r>
              <a:endParaRPr lang="tr-TR" sz="1050" dirty="0">
                <a:solidFill>
                  <a:schemeClr val="accent1">
                    <a:lumMod val="50000"/>
                  </a:schemeClr>
                </a:solidFill>
                <a:cs typeface="Simplified Arabic" pitchFamily="2" charset="-78"/>
              </a:endParaRPr>
            </a:p>
          </p:txBody>
        </p:sp>
      </p:grpSp>
      <p:sp>
        <p:nvSpPr>
          <p:cNvPr id="19" name="Freeform 18"/>
          <p:cNvSpPr/>
          <p:nvPr/>
        </p:nvSpPr>
        <p:spPr>
          <a:xfrm>
            <a:off x="4073600" y="3421025"/>
            <a:ext cx="918000" cy="918000"/>
          </a:xfrm>
          <a:custGeom>
            <a:avLst/>
            <a:gdLst>
              <a:gd name="connsiteX0" fmla="*/ 0 w 1020663"/>
              <a:gd name="connsiteY0" fmla="*/ 510332 h 1020663"/>
              <a:gd name="connsiteX1" fmla="*/ 149473 w 1020663"/>
              <a:gd name="connsiteY1" fmla="*/ 149473 h 1020663"/>
              <a:gd name="connsiteX2" fmla="*/ 510333 w 1020663"/>
              <a:gd name="connsiteY2" fmla="*/ 1 h 1020663"/>
              <a:gd name="connsiteX3" fmla="*/ 871192 w 1020663"/>
              <a:gd name="connsiteY3" fmla="*/ 149474 h 1020663"/>
              <a:gd name="connsiteX4" fmla="*/ 1020664 w 1020663"/>
              <a:gd name="connsiteY4" fmla="*/ 510334 h 1020663"/>
              <a:gd name="connsiteX5" fmla="*/ 871191 w 1020663"/>
              <a:gd name="connsiteY5" fmla="*/ 871193 h 1020663"/>
              <a:gd name="connsiteX6" fmla="*/ 510332 w 1020663"/>
              <a:gd name="connsiteY6" fmla="*/ 1020666 h 1020663"/>
              <a:gd name="connsiteX7" fmla="*/ 149473 w 1020663"/>
              <a:gd name="connsiteY7" fmla="*/ 871193 h 1020663"/>
              <a:gd name="connsiteX8" fmla="*/ 1 w 1020663"/>
              <a:gd name="connsiteY8" fmla="*/ 510334 h 1020663"/>
              <a:gd name="connsiteX9" fmla="*/ 0 w 1020663"/>
              <a:gd name="connsiteY9" fmla="*/ 510332 h 10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63" h="1020663">
                <a:moveTo>
                  <a:pt x="0" y="510332"/>
                </a:moveTo>
                <a:cubicBezTo>
                  <a:pt x="0" y="374983"/>
                  <a:pt x="53767" y="245179"/>
                  <a:pt x="149473" y="149473"/>
                </a:cubicBezTo>
                <a:cubicBezTo>
                  <a:pt x="245179" y="53767"/>
                  <a:pt x="374984" y="1"/>
                  <a:pt x="510333" y="1"/>
                </a:cubicBezTo>
                <a:cubicBezTo>
                  <a:pt x="645682" y="1"/>
                  <a:pt x="775486" y="53768"/>
                  <a:pt x="871192" y="149474"/>
                </a:cubicBezTo>
                <a:cubicBezTo>
                  <a:pt x="966898" y="245180"/>
                  <a:pt x="1020664" y="374985"/>
                  <a:pt x="1020664" y="510334"/>
                </a:cubicBezTo>
                <a:cubicBezTo>
                  <a:pt x="1020664" y="645683"/>
                  <a:pt x="966897" y="775487"/>
                  <a:pt x="871191" y="871193"/>
                </a:cubicBezTo>
                <a:cubicBezTo>
                  <a:pt x="775485" y="966899"/>
                  <a:pt x="645680" y="1020666"/>
                  <a:pt x="510332" y="1020666"/>
                </a:cubicBezTo>
                <a:cubicBezTo>
                  <a:pt x="374983" y="1020666"/>
                  <a:pt x="245179" y="966899"/>
                  <a:pt x="149473" y="871193"/>
                </a:cubicBezTo>
                <a:cubicBezTo>
                  <a:pt x="53767" y="775487"/>
                  <a:pt x="0" y="645682"/>
                  <a:pt x="1" y="510334"/>
                </a:cubicBezTo>
                <a:cubicBezTo>
                  <a:pt x="1" y="510333"/>
                  <a:pt x="0" y="510333"/>
                  <a:pt x="0" y="510332"/>
                </a:cubicBezTo>
                <a:close/>
              </a:path>
            </a:pathLst>
          </a:custGeom>
          <a:solidFill>
            <a:srgbClr val="428F89"/>
          </a:solidFill>
        </p:spPr>
        <p:style>
          <a:lnRef idx="0">
            <a:schemeClr val="accent1"/>
          </a:lnRef>
          <a:fillRef idx="3">
            <a:schemeClr val="accent1"/>
          </a:fillRef>
          <a:effectRef idx="3">
            <a:schemeClr val="accent1"/>
          </a:effectRef>
          <a:fontRef idx="minor">
            <a:schemeClr val="lt1"/>
          </a:fontRef>
        </p:style>
        <p:txBody>
          <a:bodyPr spcFirstLastPara="0" vert="horz" wrap="square" lIns="123535" tIns="123535" rIns="123535" bIns="123535" numCol="1" spcCol="1270" anchor="ctr" anchorCtr="0">
            <a:noAutofit/>
          </a:bodyPr>
          <a:lstStyle/>
          <a:p>
            <a:pPr algn="ctr" defTabSz="800100">
              <a:lnSpc>
                <a:spcPct val="90000"/>
              </a:lnSpc>
              <a:spcBef>
                <a:spcPct val="0"/>
              </a:spcBef>
              <a:spcAft>
                <a:spcPct val="35000"/>
              </a:spcAft>
            </a:pPr>
            <a:endParaRPr lang="tr-TR" sz="1050" b="1" dirty="0">
              <a:solidFill>
                <a:schemeClr val="accent1">
                  <a:lumMod val="50000"/>
                </a:schemeClr>
              </a:solidFill>
              <a:cs typeface="Simplified Arabic" pitchFamily="2" charset="-78"/>
            </a:endParaRPr>
          </a:p>
        </p:txBody>
      </p:sp>
      <p:grpSp>
        <p:nvGrpSpPr>
          <p:cNvPr id="6" name="Group 51"/>
          <p:cNvGrpSpPr/>
          <p:nvPr/>
        </p:nvGrpSpPr>
        <p:grpSpPr>
          <a:xfrm>
            <a:off x="4531055" y="2727418"/>
            <a:ext cx="16743" cy="2286001"/>
            <a:chOff x="4517407" y="2362199"/>
            <a:chExt cx="22324" cy="3048001"/>
          </a:xfrm>
        </p:grpSpPr>
        <p:sp>
          <p:nvSpPr>
            <p:cNvPr id="20" name="Freeform 19"/>
            <p:cNvSpPr/>
            <p:nvPr/>
          </p:nvSpPr>
          <p:spPr>
            <a:xfrm rot="16200000">
              <a:off x="4071369" y="2808237"/>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6"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28" name="Freeform 27"/>
            <p:cNvSpPr/>
            <p:nvPr/>
          </p:nvSpPr>
          <p:spPr>
            <a:xfrm rot="5400000">
              <a:off x="4071369" y="494183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5" rIns="264417"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7" name="Group 49"/>
          <p:cNvGrpSpPr/>
          <p:nvPr/>
        </p:nvGrpSpPr>
        <p:grpSpPr>
          <a:xfrm>
            <a:off x="3651714" y="3353709"/>
            <a:ext cx="1775428" cy="1103237"/>
            <a:chOff x="3364097" y="3224549"/>
            <a:chExt cx="2367237" cy="1470983"/>
          </a:xfrm>
        </p:grpSpPr>
        <p:sp>
          <p:nvSpPr>
            <p:cNvPr id="22" name="Freeform 21"/>
            <p:cNvSpPr/>
            <p:nvPr/>
          </p:nvSpPr>
          <p:spPr>
            <a:xfrm rot="18900000">
              <a:off x="4816934"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0" name="Freeform 29"/>
            <p:cNvSpPr/>
            <p:nvPr/>
          </p:nvSpPr>
          <p:spPr>
            <a:xfrm rot="18900000">
              <a:off x="3364097" y="4673207"/>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3" rIns="264418"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8" name="Group 40"/>
          <p:cNvGrpSpPr/>
          <p:nvPr/>
        </p:nvGrpSpPr>
        <p:grpSpPr>
          <a:xfrm>
            <a:off x="3458466" y="3875490"/>
            <a:ext cx="2161925" cy="16744"/>
            <a:chOff x="3070734" y="3852018"/>
            <a:chExt cx="2882567" cy="22325"/>
          </a:xfrm>
        </p:grpSpPr>
        <p:sp>
          <p:nvSpPr>
            <p:cNvPr id="24" name="Freeform 23"/>
            <p:cNvSpPr/>
            <p:nvPr/>
          </p:nvSpPr>
          <p:spPr>
            <a:xfrm>
              <a:off x="5038901" y="385201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2" name="Freeform 31"/>
            <p:cNvSpPr/>
            <p:nvPr/>
          </p:nvSpPr>
          <p:spPr>
            <a:xfrm>
              <a:off x="3070734" y="3852018"/>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3" rIns="264418"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9" name="Group 50"/>
          <p:cNvGrpSpPr/>
          <p:nvPr/>
        </p:nvGrpSpPr>
        <p:grpSpPr>
          <a:xfrm>
            <a:off x="3976007" y="2957764"/>
            <a:ext cx="1126843" cy="1776560"/>
            <a:chOff x="3741895" y="2778511"/>
            <a:chExt cx="1502457" cy="2368747"/>
          </a:xfrm>
        </p:grpSpPr>
        <p:sp>
          <p:nvSpPr>
            <p:cNvPr id="26" name="Freeform 25"/>
            <p:cNvSpPr/>
            <p:nvPr/>
          </p:nvSpPr>
          <p:spPr>
            <a:xfrm rot="2700000">
              <a:off x="4775990" y="4678896"/>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4" rIns="264417" bIns="-5045"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sp>
          <p:nvSpPr>
            <p:cNvPr id="34" name="Freeform 33"/>
            <p:cNvSpPr/>
            <p:nvPr/>
          </p:nvSpPr>
          <p:spPr>
            <a:xfrm rot="2700000">
              <a:off x="3295857"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4417" tIns="-5045" rIns="264416" bIns="-5044" numCol="1" spcCol="1270" anchor="ctr" anchorCtr="0">
              <a:noAutofit/>
            </a:bodyPr>
            <a:lstStyle/>
            <a:p>
              <a:pPr algn="ctr" defTabSz="166688">
                <a:lnSpc>
                  <a:spcPct val="90000"/>
                </a:lnSpc>
                <a:spcBef>
                  <a:spcPct val="0"/>
                </a:spcBef>
                <a:spcAft>
                  <a:spcPct val="35000"/>
                </a:spcAft>
              </a:pPr>
              <a:endParaRPr lang="en-US" sz="1050">
                <a:solidFill>
                  <a:schemeClr val="accent1">
                    <a:lumMod val="50000"/>
                  </a:schemeClr>
                </a:solidFill>
                <a:cs typeface="Simplified Arabic" pitchFamily="2" charset="-78"/>
              </a:endParaRPr>
            </a:p>
          </p:txBody>
        </p:sp>
      </p:grpSp>
      <p:grpSp>
        <p:nvGrpSpPr>
          <p:cNvPr id="10" name="Group 35"/>
          <p:cNvGrpSpPr/>
          <p:nvPr/>
        </p:nvGrpSpPr>
        <p:grpSpPr>
          <a:xfrm>
            <a:off x="2190942" y="2508730"/>
            <a:ext cx="4696973" cy="765497"/>
            <a:chOff x="1447800" y="2029670"/>
            <a:chExt cx="6262631" cy="1020663"/>
          </a:xfrm>
        </p:grpSpPr>
        <p:sp>
          <p:nvSpPr>
            <p:cNvPr id="23" name="Rounded Rectangle 22"/>
            <p:cNvSpPr/>
            <p:nvPr/>
          </p:nvSpPr>
          <p:spPr>
            <a:xfrm>
              <a:off x="5698751"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defTabSz="533400">
                <a:lnSpc>
                  <a:spcPct val="90000"/>
                </a:lnSpc>
                <a:spcBef>
                  <a:spcPct val="0"/>
                </a:spcBef>
                <a:spcAft>
                  <a:spcPct val="35000"/>
                </a:spcAft>
              </a:pPr>
              <a:r>
                <a:rPr lang="en-US" sz="1050" dirty="0">
                  <a:solidFill>
                    <a:schemeClr val="accent1">
                      <a:lumMod val="50000"/>
                    </a:schemeClr>
                  </a:solidFill>
                </a:rPr>
                <a:t>Do not expect an agreement at the first meeting or visit of the association.</a:t>
              </a:r>
              <a:endParaRPr lang="tr-TR" sz="1050" dirty="0">
                <a:solidFill>
                  <a:schemeClr val="accent1">
                    <a:lumMod val="50000"/>
                  </a:schemeClr>
                </a:solidFill>
                <a:cs typeface="Simplified Arabic" pitchFamily="2" charset="-78"/>
              </a:endParaRPr>
            </a:p>
          </p:txBody>
        </p:sp>
        <p:sp>
          <p:nvSpPr>
            <p:cNvPr id="35" name="Rounded Rectangle 34"/>
            <p:cNvSpPr/>
            <p:nvPr/>
          </p:nvSpPr>
          <p:spPr>
            <a:xfrm>
              <a:off x="1447800"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44989" tIns="44989" rIns="44989" bIns="44989" numCol="1" spcCol="1270" anchor="ctr" anchorCtr="0">
              <a:noAutofit/>
            </a:bodyPr>
            <a:lstStyle/>
            <a:p>
              <a:pPr algn="ctr"/>
              <a:r>
                <a:rPr lang="en-US" sz="1050" dirty="0">
                  <a:solidFill>
                    <a:schemeClr val="accent1">
                      <a:lumMod val="50000"/>
                    </a:schemeClr>
                  </a:solidFill>
                </a:rPr>
                <a:t>The application location of the project should be located in the geographical coverage area of the company.</a:t>
              </a:r>
              <a:endParaRPr lang="tr-TR" sz="1050" dirty="0">
                <a:solidFill>
                  <a:schemeClr val="accent1">
                    <a:lumMod val="50000"/>
                  </a:schemeClr>
                </a:solidFill>
                <a:cs typeface="Simplified Arabic" pitchFamily="2" charset="-78"/>
              </a:endParaRPr>
            </a:p>
          </p:txBody>
        </p:sp>
      </p:grpSp>
    </p:spTree>
    <p:extLst>
      <p:ext uri="{BB962C8B-B14F-4D97-AF65-F5344CB8AC3E}">
        <p14:creationId xmlns:p14="http://schemas.microsoft.com/office/powerpoint/2010/main" val="98229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Workshop Day#3</a:t>
            </a:r>
            <a:endParaRPr lang="en-US" dirty="0"/>
          </a:p>
        </p:txBody>
      </p:sp>
      <p:sp>
        <p:nvSpPr>
          <p:cNvPr id="4" name="Title 2"/>
          <p:cNvSpPr txBox="1">
            <a:spLocks/>
          </p:cNvSpPr>
          <p:nvPr/>
        </p:nvSpPr>
        <p:spPr>
          <a:xfrm>
            <a:off x="627063" y="2597491"/>
            <a:ext cx="8039265" cy="831509"/>
          </a:xfrm>
          <a:prstGeom prst="rect">
            <a:avLst/>
          </a:prstGeom>
        </p:spPr>
        <p:txBody>
          <a:bodyPr vert="horz" lIns="217490" tIns="108745" rIns="217490" bIns="108745" rtlCol="0" anchor="ctr">
            <a:noAutofit/>
          </a:bodyPr>
          <a:lstStyle>
            <a:lvl1pPr algn="ctr" defTabSz="407792" rtl="0" eaLnBrk="1" latinLnBrk="0" hangingPunct="1">
              <a:spcBef>
                <a:spcPct val="0"/>
              </a:spcBef>
              <a:buNone/>
              <a:defRPr sz="2250" b="1" kern="1200">
                <a:solidFill>
                  <a:srgbClr val="00467F"/>
                </a:solidFill>
                <a:latin typeface="+mj-lt"/>
                <a:ea typeface="+mj-ea"/>
                <a:cs typeface="Open Sans"/>
              </a:defRPr>
            </a:lvl1pPr>
          </a:lstStyle>
          <a:p>
            <a:r>
              <a:rPr lang="en-US" sz="5400" dirty="0" smtClean="0">
                <a:solidFill>
                  <a:srgbClr val="2A5C58"/>
                </a:solidFill>
              </a:rPr>
              <a:t>Employability Programming</a:t>
            </a:r>
            <a:endParaRPr lang="en-US" sz="5400" dirty="0">
              <a:solidFill>
                <a:srgbClr val="2A5C58"/>
              </a:solidFill>
            </a:endParaRPr>
          </a:p>
        </p:txBody>
      </p:sp>
    </p:spTree>
    <p:extLst>
      <p:ext uri="{BB962C8B-B14F-4D97-AF65-F5344CB8AC3E}">
        <p14:creationId xmlns:p14="http://schemas.microsoft.com/office/powerpoint/2010/main" val="274190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F66A1B-427C-499E-9023-DD0C16E0E348}"/>
              </a:ext>
            </a:extLst>
          </p:cNvPr>
          <p:cNvSpPr>
            <a:spLocks noGrp="1"/>
          </p:cNvSpPr>
          <p:nvPr>
            <p:ph type="body" sz="quarter" idx="10"/>
          </p:nvPr>
        </p:nvSpPr>
        <p:spPr>
          <a:xfrm>
            <a:off x="1456530" y="3697500"/>
            <a:ext cx="6380329" cy="2405417"/>
          </a:xfrm>
          <a:custGeom>
            <a:avLst/>
            <a:gdLst>
              <a:gd name="connsiteX0" fmla="*/ 0 w 8229600"/>
              <a:gd name="connsiteY0" fmla="*/ 375862 h 2255129"/>
              <a:gd name="connsiteX1" fmla="*/ 110088 w 8229600"/>
              <a:gd name="connsiteY1" fmla="*/ 110087 h 2255129"/>
              <a:gd name="connsiteX2" fmla="*/ 375863 w 8229600"/>
              <a:gd name="connsiteY2" fmla="*/ 0 h 2255129"/>
              <a:gd name="connsiteX3" fmla="*/ 7853738 w 8229600"/>
              <a:gd name="connsiteY3" fmla="*/ 0 h 2255129"/>
              <a:gd name="connsiteX4" fmla="*/ 8119513 w 8229600"/>
              <a:gd name="connsiteY4" fmla="*/ 110088 h 2255129"/>
              <a:gd name="connsiteX5" fmla="*/ 8229600 w 8229600"/>
              <a:gd name="connsiteY5" fmla="*/ 375863 h 2255129"/>
              <a:gd name="connsiteX6" fmla="*/ 8229600 w 8229600"/>
              <a:gd name="connsiteY6" fmla="*/ 1879267 h 2255129"/>
              <a:gd name="connsiteX7" fmla="*/ 8119512 w 8229600"/>
              <a:gd name="connsiteY7" fmla="*/ 2145042 h 2255129"/>
              <a:gd name="connsiteX8" fmla="*/ 7853737 w 8229600"/>
              <a:gd name="connsiteY8" fmla="*/ 2255129 h 2255129"/>
              <a:gd name="connsiteX9" fmla="*/ 375862 w 8229600"/>
              <a:gd name="connsiteY9" fmla="*/ 2255129 h 2255129"/>
              <a:gd name="connsiteX10" fmla="*/ 110087 w 8229600"/>
              <a:gd name="connsiteY10" fmla="*/ 2145041 h 2255129"/>
              <a:gd name="connsiteX11" fmla="*/ 0 w 8229600"/>
              <a:gd name="connsiteY11" fmla="*/ 1879266 h 2255129"/>
              <a:gd name="connsiteX12" fmla="*/ 0 w 8229600"/>
              <a:gd name="connsiteY12" fmla="*/ 375862 h 2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2255129">
                <a:moveTo>
                  <a:pt x="0" y="375862"/>
                </a:moveTo>
                <a:cubicBezTo>
                  <a:pt x="0" y="276177"/>
                  <a:pt x="39600" y="180575"/>
                  <a:pt x="110088" y="110087"/>
                </a:cubicBezTo>
                <a:cubicBezTo>
                  <a:pt x="180576" y="39599"/>
                  <a:pt x="276178" y="0"/>
                  <a:pt x="375863" y="0"/>
                </a:cubicBezTo>
                <a:lnTo>
                  <a:pt x="7853738" y="0"/>
                </a:lnTo>
                <a:cubicBezTo>
                  <a:pt x="7953423" y="0"/>
                  <a:pt x="8049025" y="39600"/>
                  <a:pt x="8119513" y="110088"/>
                </a:cubicBezTo>
                <a:cubicBezTo>
                  <a:pt x="8190001" y="180576"/>
                  <a:pt x="8229600" y="276178"/>
                  <a:pt x="8229600" y="375863"/>
                </a:cubicBezTo>
                <a:lnTo>
                  <a:pt x="8229600" y="1879267"/>
                </a:lnTo>
                <a:cubicBezTo>
                  <a:pt x="8229600" y="1978952"/>
                  <a:pt x="8190000" y="2074554"/>
                  <a:pt x="8119512" y="2145042"/>
                </a:cubicBezTo>
                <a:cubicBezTo>
                  <a:pt x="8049024" y="2215530"/>
                  <a:pt x="7953422" y="2255129"/>
                  <a:pt x="7853737" y="2255129"/>
                </a:cubicBezTo>
                <a:lnTo>
                  <a:pt x="375862" y="2255129"/>
                </a:lnTo>
                <a:cubicBezTo>
                  <a:pt x="276177" y="2255129"/>
                  <a:pt x="180575" y="2215529"/>
                  <a:pt x="110087" y="2145041"/>
                </a:cubicBezTo>
                <a:cubicBezTo>
                  <a:pt x="39599" y="2074553"/>
                  <a:pt x="0" y="1978951"/>
                  <a:pt x="0" y="1879266"/>
                </a:cubicBezTo>
                <a:lnTo>
                  <a:pt x="0" y="375862"/>
                </a:lnTo>
                <a:close/>
              </a:path>
            </a:pathLst>
          </a:custGeom>
          <a:solidFill>
            <a:sysClr val="window" lastClr="FFFFFF"/>
          </a:solidFill>
          <a:ln w="25400" cap="flat" cmpd="sng" algn="ctr">
            <a:solidFill>
              <a:srgbClr val="8064A2"/>
            </a:solidFill>
            <a:prstDash val="solid"/>
          </a:ln>
          <a:effectLst/>
          <a:scene3d>
            <a:camera prst="orthographicFront"/>
            <a:lightRig rig="threePt" dir="t"/>
          </a:scene3d>
          <a:sp3d>
            <a:bevelT w="152400" h="50800" prst="softRound"/>
          </a:sp3d>
        </p:spPr>
        <p:txBody>
          <a:bodyPr spcFirstLastPara="0" vert="horz" wrap="square" lIns="201526" tIns="201526" rIns="201526" bIns="201526" numCol="1" spcCol="1270" anchor="ctr" anchorCtr="0">
            <a:noAutofit/>
          </a:bodyPr>
          <a:lstStyle/>
          <a:p>
            <a:pPr lvl="0" algn="just" defTabSz="1066800">
              <a:lnSpc>
                <a:spcPct val="110000"/>
              </a:lnSpc>
              <a:spcBef>
                <a:spcPts val="600"/>
              </a:spcBef>
              <a:spcAft>
                <a:spcPts val="600"/>
              </a:spcAft>
              <a:defRPr/>
            </a:pPr>
            <a:r>
              <a:rPr lang="en-US" sz="1800" kern="0" dirty="0" smtClean="0">
                <a:solidFill>
                  <a:prstClr val="black"/>
                </a:solidFill>
                <a:latin typeface="Arno Pro" panose="02020502040506020403" pitchFamily="18" charset="0"/>
              </a:rPr>
              <a:t>They </a:t>
            </a:r>
            <a:r>
              <a:rPr lang="en-US" sz="1800" kern="0" dirty="0">
                <a:solidFill>
                  <a:prstClr val="black"/>
                </a:solidFill>
                <a:latin typeface="Arno Pro" panose="02020502040506020403" pitchFamily="18" charset="0"/>
              </a:rPr>
              <a:t>are skills that help young people succeed in their work and life by strengthening personal competences such as self-confidence, communication, decision-making, and learning about important health issues.</a:t>
            </a:r>
          </a:p>
          <a:p>
            <a:pPr lvl="0" algn="just" defTabSz="1066800">
              <a:lnSpc>
                <a:spcPct val="110000"/>
              </a:lnSpc>
              <a:spcBef>
                <a:spcPts val="600"/>
              </a:spcBef>
              <a:spcAft>
                <a:spcPts val="600"/>
              </a:spcAft>
              <a:defRPr/>
            </a:pPr>
            <a:r>
              <a:rPr lang="en-US" sz="1800" kern="0" dirty="0">
                <a:solidFill>
                  <a:prstClr val="black"/>
                </a:solidFill>
                <a:latin typeface="Arno Pro" panose="02020502040506020403" pitchFamily="18" charset="0"/>
              </a:rPr>
              <a:t>(International Youth Organization)</a:t>
            </a:r>
          </a:p>
        </p:txBody>
      </p:sp>
      <p:sp>
        <p:nvSpPr>
          <p:cNvPr id="3" name="Title 2"/>
          <p:cNvSpPr>
            <a:spLocks noGrp="1"/>
          </p:cNvSpPr>
          <p:nvPr>
            <p:ph type="title"/>
          </p:nvPr>
        </p:nvSpPr>
        <p:spPr/>
        <p:txBody>
          <a:bodyPr/>
          <a:lstStyle/>
          <a:p>
            <a:r>
              <a:rPr lang="en-US" dirty="0" smtClean="0">
                <a:solidFill>
                  <a:srgbClr val="2A5C58"/>
                </a:solidFill>
              </a:rPr>
              <a:t>What are Life Skills?</a:t>
            </a:r>
            <a:endParaRPr lang="en-US" dirty="0">
              <a:solidFill>
                <a:srgbClr val="2A5C58"/>
              </a:solidFill>
            </a:endParaRPr>
          </a:p>
        </p:txBody>
      </p:sp>
      <p:sp>
        <p:nvSpPr>
          <p:cNvPr id="5" name="Freeform 4">
            <a:extLst>
              <a:ext uri="{FF2B5EF4-FFF2-40B4-BE49-F238E27FC236}">
                <a16:creationId xmlns:a16="http://schemas.microsoft.com/office/drawing/2014/main" id="{56F6AB65-6CCC-440A-A833-6C7938F7147A}"/>
              </a:ext>
            </a:extLst>
          </p:cNvPr>
          <p:cNvSpPr/>
          <p:nvPr/>
        </p:nvSpPr>
        <p:spPr>
          <a:xfrm>
            <a:off x="2088134" y="1447800"/>
            <a:ext cx="5117122" cy="1905000"/>
          </a:xfrm>
          <a:custGeom>
            <a:avLst/>
            <a:gdLst>
              <a:gd name="connsiteX0" fmla="*/ 0 w 8229600"/>
              <a:gd name="connsiteY0" fmla="*/ 375862 h 2255129"/>
              <a:gd name="connsiteX1" fmla="*/ 110088 w 8229600"/>
              <a:gd name="connsiteY1" fmla="*/ 110087 h 2255129"/>
              <a:gd name="connsiteX2" fmla="*/ 375863 w 8229600"/>
              <a:gd name="connsiteY2" fmla="*/ 0 h 2255129"/>
              <a:gd name="connsiteX3" fmla="*/ 7853738 w 8229600"/>
              <a:gd name="connsiteY3" fmla="*/ 0 h 2255129"/>
              <a:gd name="connsiteX4" fmla="*/ 8119513 w 8229600"/>
              <a:gd name="connsiteY4" fmla="*/ 110088 h 2255129"/>
              <a:gd name="connsiteX5" fmla="*/ 8229600 w 8229600"/>
              <a:gd name="connsiteY5" fmla="*/ 375863 h 2255129"/>
              <a:gd name="connsiteX6" fmla="*/ 8229600 w 8229600"/>
              <a:gd name="connsiteY6" fmla="*/ 1879267 h 2255129"/>
              <a:gd name="connsiteX7" fmla="*/ 8119512 w 8229600"/>
              <a:gd name="connsiteY7" fmla="*/ 2145042 h 2255129"/>
              <a:gd name="connsiteX8" fmla="*/ 7853737 w 8229600"/>
              <a:gd name="connsiteY8" fmla="*/ 2255129 h 2255129"/>
              <a:gd name="connsiteX9" fmla="*/ 375862 w 8229600"/>
              <a:gd name="connsiteY9" fmla="*/ 2255129 h 2255129"/>
              <a:gd name="connsiteX10" fmla="*/ 110087 w 8229600"/>
              <a:gd name="connsiteY10" fmla="*/ 2145041 h 2255129"/>
              <a:gd name="connsiteX11" fmla="*/ 0 w 8229600"/>
              <a:gd name="connsiteY11" fmla="*/ 1879266 h 2255129"/>
              <a:gd name="connsiteX12" fmla="*/ 0 w 8229600"/>
              <a:gd name="connsiteY12" fmla="*/ 375862 h 2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2255129">
                <a:moveTo>
                  <a:pt x="0" y="375862"/>
                </a:moveTo>
                <a:cubicBezTo>
                  <a:pt x="0" y="276177"/>
                  <a:pt x="39600" y="180575"/>
                  <a:pt x="110088" y="110087"/>
                </a:cubicBezTo>
                <a:cubicBezTo>
                  <a:pt x="180576" y="39599"/>
                  <a:pt x="276178" y="0"/>
                  <a:pt x="375863" y="0"/>
                </a:cubicBezTo>
                <a:lnTo>
                  <a:pt x="7853738" y="0"/>
                </a:lnTo>
                <a:cubicBezTo>
                  <a:pt x="7953423" y="0"/>
                  <a:pt x="8049025" y="39600"/>
                  <a:pt x="8119513" y="110088"/>
                </a:cubicBezTo>
                <a:cubicBezTo>
                  <a:pt x="8190001" y="180576"/>
                  <a:pt x="8229600" y="276178"/>
                  <a:pt x="8229600" y="375863"/>
                </a:cubicBezTo>
                <a:lnTo>
                  <a:pt x="8229600" y="1879267"/>
                </a:lnTo>
                <a:cubicBezTo>
                  <a:pt x="8229600" y="1978952"/>
                  <a:pt x="8190000" y="2074554"/>
                  <a:pt x="8119512" y="2145042"/>
                </a:cubicBezTo>
                <a:cubicBezTo>
                  <a:pt x="8049024" y="2215530"/>
                  <a:pt x="7953422" y="2255129"/>
                  <a:pt x="7853737" y="2255129"/>
                </a:cubicBezTo>
                <a:lnTo>
                  <a:pt x="375862" y="2255129"/>
                </a:lnTo>
                <a:cubicBezTo>
                  <a:pt x="276177" y="2255129"/>
                  <a:pt x="180575" y="2215529"/>
                  <a:pt x="110087" y="2145041"/>
                </a:cubicBezTo>
                <a:cubicBezTo>
                  <a:pt x="39599" y="2074553"/>
                  <a:pt x="0" y="1978951"/>
                  <a:pt x="0" y="1879266"/>
                </a:cubicBezTo>
                <a:lnTo>
                  <a:pt x="0" y="375862"/>
                </a:lnTo>
                <a:close/>
              </a:path>
            </a:pathLst>
          </a:custGeom>
          <a:scene3d>
            <a:camera prst="orthographicFront"/>
            <a:lightRig rig="threePt" dir="t"/>
          </a:scene3d>
          <a:sp3d>
            <a:bevelT w="152400" h="50800" prst="softRound"/>
          </a:sp3d>
        </p:spPr>
        <p:style>
          <a:lnRef idx="2">
            <a:schemeClr val="accent4"/>
          </a:lnRef>
          <a:fillRef idx="1">
            <a:schemeClr val="lt1"/>
          </a:fillRef>
          <a:effectRef idx="0">
            <a:schemeClr val="accent4"/>
          </a:effectRef>
          <a:fontRef idx="minor">
            <a:schemeClr val="dk1"/>
          </a:fontRef>
        </p:style>
        <p:txBody>
          <a:bodyPr spcFirstLastPara="0" vert="horz" wrap="square" lIns="201526" tIns="201526" rIns="201526" bIns="201526" numCol="1" spcCol="1270" anchor="ctr" anchorCtr="0">
            <a:noAutofit/>
          </a:bodyPr>
          <a:lstStyle/>
          <a:p>
            <a:pPr lvl="0" algn="just" defTabSz="1066800">
              <a:lnSpc>
                <a:spcPct val="110000"/>
              </a:lnSpc>
              <a:spcBef>
                <a:spcPts val="600"/>
              </a:spcBef>
              <a:spcAft>
                <a:spcPts val="600"/>
              </a:spcAft>
            </a:pPr>
            <a:r>
              <a:rPr lang="en-US" dirty="0">
                <a:solidFill>
                  <a:schemeClr val="tx1"/>
                </a:solidFill>
                <a:latin typeface="Arno Pro" panose="02020502040506020403" pitchFamily="18" charset="0"/>
              </a:rPr>
              <a:t>The ability to have positive behaviors enables individuals to cope effectively with the needs and challenges of everyday life.</a:t>
            </a:r>
          </a:p>
          <a:p>
            <a:pPr lvl="0" algn="just" defTabSz="1066800">
              <a:lnSpc>
                <a:spcPct val="110000"/>
              </a:lnSpc>
              <a:spcBef>
                <a:spcPts val="600"/>
              </a:spcBef>
              <a:spcAft>
                <a:spcPts val="600"/>
              </a:spcAft>
            </a:pPr>
            <a:r>
              <a:rPr lang="en-US" dirty="0">
                <a:solidFill>
                  <a:schemeClr val="tx1"/>
                </a:solidFill>
                <a:latin typeface="Arno Pro" panose="02020502040506020403" pitchFamily="18" charset="0"/>
              </a:rPr>
              <a:t>(World Health Organization)</a:t>
            </a:r>
            <a:endParaRPr lang="tr-TR" i="1" kern="1200" dirty="0">
              <a:solidFill>
                <a:schemeClr val="tx1"/>
              </a:solidFill>
              <a:latin typeface="Arno Pro" panose="02020502040506020403" pitchFamily="18" charset="0"/>
              <a:cs typeface="Simplified Arabic" pitchFamily="2" charset="-78"/>
            </a:endParaRPr>
          </a:p>
        </p:txBody>
      </p:sp>
    </p:spTree>
    <p:extLst>
      <p:ext uri="{BB962C8B-B14F-4D97-AF65-F5344CB8AC3E}">
        <p14:creationId xmlns:p14="http://schemas.microsoft.com/office/powerpoint/2010/main" val="339301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83140"/>
            <a:ext cx="8991600" cy="4403677"/>
          </a:xfrm>
        </p:spPr>
        <p:txBody>
          <a:bodyPr/>
          <a:lstStyle/>
          <a:p>
            <a:pPr marL="750692" lvl="1" indent="-342900">
              <a:lnSpc>
                <a:spcPct val="150000"/>
              </a:lnSpc>
              <a:buClr>
                <a:srgbClr val="428F89"/>
              </a:buClr>
              <a:buFont typeface="Arial" panose="020B0604020202020204" pitchFamily="34" charset="0"/>
              <a:buChar char="•"/>
            </a:pPr>
            <a:r>
              <a:rPr lang="en-GB" sz="2400" dirty="0">
                <a:latin typeface="Arno Pro" panose="02020502040506020403" pitchFamily="18" charset="0"/>
              </a:rPr>
              <a:t>What is your core skill?</a:t>
            </a:r>
            <a:endParaRPr lang="en-US" sz="2400" dirty="0">
              <a:latin typeface="Arno Pro" panose="02020502040506020403" pitchFamily="18" charset="0"/>
            </a:endParaRPr>
          </a:p>
          <a:p>
            <a:pPr marL="750692" lvl="1" indent="-342900">
              <a:lnSpc>
                <a:spcPct val="150000"/>
              </a:lnSpc>
              <a:buClr>
                <a:srgbClr val="428F89"/>
              </a:buClr>
              <a:buFont typeface="Arial" panose="020B0604020202020204" pitchFamily="34" charset="0"/>
              <a:buChar char="•"/>
            </a:pPr>
            <a:r>
              <a:rPr lang="en-GB" sz="2400" dirty="0">
                <a:latin typeface="Arno Pro" panose="02020502040506020403" pitchFamily="18" charset="0"/>
              </a:rPr>
              <a:t>How can mastering this skill improve one’s employability?</a:t>
            </a:r>
            <a:endParaRPr lang="en-US" sz="2400" dirty="0">
              <a:latin typeface="Arno Pro" panose="02020502040506020403" pitchFamily="18" charset="0"/>
            </a:endParaRPr>
          </a:p>
          <a:p>
            <a:pPr marL="750692" lvl="1" indent="-342900">
              <a:lnSpc>
                <a:spcPct val="150000"/>
              </a:lnSpc>
              <a:buClr>
                <a:srgbClr val="428F89"/>
              </a:buClr>
              <a:buFont typeface="Arial" panose="020B0604020202020204" pitchFamily="34" charset="0"/>
              <a:buChar char="•"/>
            </a:pPr>
            <a:r>
              <a:rPr lang="en-GB" sz="2400" dirty="0">
                <a:latin typeface="Arno Pro" panose="02020502040506020403" pitchFamily="18" charset="0"/>
              </a:rPr>
              <a:t>How and where would you use this skill? (Provide an example)</a:t>
            </a:r>
            <a:endParaRPr lang="en-US" sz="2400" dirty="0">
              <a:latin typeface="Arno Pro" panose="02020502040506020403" pitchFamily="18" charset="0"/>
            </a:endParaRPr>
          </a:p>
          <a:p>
            <a:pPr marL="750692" lvl="1" indent="-342900">
              <a:lnSpc>
                <a:spcPct val="150000"/>
              </a:lnSpc>
              <a:buClr>
                <a:srgbClr val="428F89"/>
              </a:buClr>
              <a:buFont typeface="Arial" panose="020B0604020202020204" pitchFamily="34" charset="0"/>
              <a:buChar char="•"/>
            </a:pPr>
            <a:r>
              <a:rPr lang="en-GB" sz="2400" dirty="0">
                <a:latin typeface="Arno Pro" panose="02020502040506020403" pitchFamily="18" charset="0"/>
              </a:rPr>
              <a:t>What are some related skills?</a:t>
            </a:r>
            <a:endParaRPr lang="en-US" sz="2400" dirty="0">
              <a:latin typeface="Arno Pro" panose="02020502040506020403" pitchFamily="18" charset="0"/>
            </a:endParaRPr>
          </a:p>
          <a:p>
            <a:pPr marL="750692" lvl="1" indent="-342900">
              <a:lnSpc>
                <a:spcPct val="150000"/>
              </a:lnSpc>
              <a:buClr>
                <a:srgbClr val="428F89"/>
              </a:buClr>
              <a:buFont typeface="Arial" panose="020B0604020202020204" pitchFamily="34" charset="0"/>
              <a:buChar char="•"/>
            </a:pPr>
            <a:r>
              <a:rPr lang="en-GB" sz="2400" dirty="0">
                <a:latin typeface="Arno Pro" panose="02020502040506020403" pitchFamily="18" charset="0"/>
              </a:rPr>
              <a:t>What are your main takeaways from what you read? What are some important things you want to highlight?</a:t>
            </a:r>
            <a:endParaRPr lang="en-US" sz="2400" dirty="0">
              <a:latin typeface="Arno Pro" panose="02020502040506020403" pitchFamily="18" charset="0"/>
            </a:endParaRPr>
          </a:p>
        </p:txBody>
      </p:sp>
      <p:sp>
        <p:nvSpPr>
          <p:cNvPr id="3" name="Title 2"/>
          <p:cNvSpPr>
            <a:spLocks noGrp="1"/>
          </p:cNvSpPr>
          <p:nvPr>
            <p:ph type="title"/>
          </p:nvPr>
        </p:nvSpPr>
        <p:spPr/>
        <p:txBody>
          <a:bodyPr/>
          <a:lstStyle/>
          <a:p>
            <a:r>
              <a:rPr lang="en-US" dirty="0" smtClean="0">
                <a:solidFill>
                  <a:srgbClr val="2A5C58"/>
                </a:solidFill>
              </a:rPr>
              <a:t>UNICEF 12 Core Life Skills</a:t>
            </a:r>
            <a:endParaRPr lang="en-US" dirty="0">
              <a:solidFill>
                <a:srgbClr val="2A5C58"/>
              </a:solidFill>
            </a:endParaRPr>
          </a:p>
        </p:txBody>
      </p:sp>
    </p:spTree>
    <p:extLst>
      <p:ext uri="{BB962C8B-B14F-4D97-AF65-F5344CB8AC3E}">
        <p14:creationId xmlns:p14="http://schemas.microsoft.com/office/powerpoint/2010/main" val="178206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4871" y="1981200"/>
            <a:ext cx="8039265" cy="4403677"/>
          </a:xfrm>
        </p:spPr>
        <p:txBody>
          <a:bodyPr/>
          <a:lstStyle/>
          <a:p>
            <a:pPr marL="285750" indent="-285750">
              <a:buClr>
                <a:srgbClr val="428F89"/>
              </a:buClr>
              <a:buFont typeface="Arial" panose="020B0604020202020204" pitchFamily="34" charset="0"/>
              <a:buChar char="•"/>
            </a:pPr>
            <a:r>
              <a:rPr lang="en-US" sz="2800" b="1" dirty="0" smtClean="0">
                <a:latin typeface="Arno Pro" panose="02020502040506020403" pitchFamily="18" charset="0"/>
              </a:rPr>
              <a:t>Life Skills</a:t>
            </a:r>
          </a:p>
          <a:p>
            <a:pPr marL="285750" indent="-285750">
              <a:buClr>
                <a:srgbClr val="428F89"/>
              </a:buClr>
              <a:buFont typeface="Arial" panose="020B0604020202020204" pitchFamily="34" charset="0"/>
              <a:buChar char="•"/>
            </a:pPr>
            <a:r>
              <a:rPr lang="en-US" sz="2800" b="1" dirty="0">
                <a:latin typeface="Arno Pro" panose="02020502040506020403" pitchFamily="18" charset="0"/>
              </a:rPr>
              <a:t>Technical </a:t>
            </a:r>
            <a:r>
              <a:rPr lang="en-US" sz="2800" b="1" dirty="0" smtClean="0">
                <a:latin typeface="Arno Pro" panose="02020502040506020403" pitchFamily="18" charset="0"/>
              </a:rPr>
              <a:t>Skills</a:t>
            </a:r>
          </a:p>
          <a:p>
            <a:pPr marL="285750" indent="-285750">
              <a:buClr>
                <a:srgbClr val="428F89"/>
              </a:buClr>
              <a:buFont typeface="Arial" panose="020B0604020202020204" pitchFamily="34" charset="0"/>
              <a:buChar char="•"/>
            </a:pPr>
            <a:r>
              <a:rPr lang="en-US" sz="2800" b="1" dirty="0" smtClean="0">
                <a:latin typeface="Arno Pro" panose="02020502040506020403" pitchFamily="18" charset="0"/>
              </a:rPr>
              <a:t>Cross-cutting </a:t>
            </a:r>
            <a:r>
              <a:rPr lang="en-US" sz="2800" b="1" dirty="0">
                <a:latin typeface="Arno Pro" panose="02020502040506020403" pitchFamily="18" charset="0"/>
              </a:rPr>
              <a:t>S</a:t>
            </a:r>
            <a:r>
              <a:rPr lang="en-US" sz="2800" b="1" dirty="0" smtClean="0">
                <a:latin typeface="Arno Pro" panose="02020502040506020403" pitchFamily="18" charset="0"/>
              </a:rPr>
              <a:t>kills</a:t>
            </a:r>
          </a:p>
          <a:p>
            <a:pPr marL="285750" indent="-285750">
              <a:buClr>
                <a:srgbClr val="428F89"/>
              </a:buClr>
              <a:buFont typeface="Arial" panose="020B0604020202020204" pitchFamily="34" charset="0"/>
              <a:buChar char="•"/>
            </a:pPr>
            <a:r>
              <a:rPr lang="en-US" sz="2800" b="1" dirty="0" smtClean="0">
                <a:latin typeface="Arno Pro" panose="02020502040506020403" pitchFamily="18" charset="0"/>
              </a:rPr>
              <a:t>Entrepreneurial Skills (for e-ship programs)</a:t>
            </a:r>
          </a:p>
        </p:txBody>
      </p:sp>
      <p:sp>
        <p:nvSpPr>
          <p:cNvPr id="3" name="Title 2"/>
          <p:cNvSpPr>
            <a:spLocks noGrp="1"/>
          </p:cNvSpPr>
          <p:nvPr>
            <p:ph type="title"/>
          </p:nvPr>
        </p:nvSpPr>
        <p:spPr>
          <a:xfrm>
            <a:off x="457200" y="457200"/>
            <a:ext cx="8039265" cy="831509"/>
          </a:xfrm>
        </p:spPr>
        <p:txBody>
          <a:bodyPr>
            <a:normAutofit fontScale="90000"/>
          </a:bodyPr>
          <a:lstStyle/>
          <a:p>
            <a:r>
              <a:rPr lang="en-US" dirty="0" smtClean="0">
                <a:solidFill>
                  <a:srgbClr val="2A5C58"/>
                </a:solidFill>
              </a:rPr>
              <a:t>Types of Skills for Holistic Employability Programming</a:t>
            </a:r>
            <a:endParaRPr lang="en-US" dirty="0">
              <a:solidFill>
                <a:srgbClr val="2A5C58"/>
              </a:solidFill>
            </a:endParaRPr>
          </a:p>
        </p:txBody>
      </p:sp>
    </p:spTree>
    <p:extLst>
      <p:ext uri="{BB962C8B-B14F-4D97-AF65-F5344CB8AC3E}">
        <p14:creationId xmlns:p14="http://schemas.microsoft.com/office/powerpoint/2010/main" val="32990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457200" indent="-457200" algn="l">
              <a:lnSpc>
                <a:spcPct val="150000"/>
              </a:lnSpc>
              <a:buClr>
                <a:srgbClr val="428F89"/>
              </a:buClr>
              <a:buAutoNum type="arabicParenR"/>
            </a:pPr>
            <a:r>
              <a:rPr lang="en-US" sz="2000" b="1" dirty="0" smtClean="0">
                <a:latin typeface="Arno Pro" panose="02020502040506020403" pitchFamily="18" charset="0"/>
              </a:rPr>
              <a:t>Career Information </a:t>
            </a:r>
            <a:r>
              <a:rPr lang="en-US" sz="2000" dirty="0" smtClean="0">
                <a:latin typeface="Arno Pro" panose="02020502040506020403" pitchFamily="18" charset="0"/>
              </a:rPr>
              <a:t>(information needed to obtain a job)</a:t>
            </a:r>
          </a:p>
          <a:p>
            <a:pPr marL="457200" indent="-457200" algn="l">
              <a:lnSpc>
                <a:spcPct val="150000"/>
              </a:lnSpc>
              <a:buClr>
                <a:srgbClr val="428F89"/>
              </a:buClr>
              <a:buAutoNum type="arabicParenR"/>
            </a:pPr>
            <a:r>
              <a:rPr lang="en-US" sz="2000" b="1" dirty="0" smtClean="0">
                <a:latin typeface="Arno Pro" panose="02020502040506020403" pitchFamily="18" charset="0"/>
              </a:rPr>
              <a:t>Career Training </a:t>
            </a:r>
            <a:r>
              <a:rPr lang="en-US" sz="2000" dirty="0" smtClean="0">
                <a:latin typeface="Arno Pro" panose="02020502040506020403" pitchFamily="18" charset="0"/>
              </a:rPr>
              <a:t>(helps young people discover their interests/aptitudes)</a:t>
            </a:r>
          </a:p>
          <a:p>
            <a:pPr marL="457200" indent="-457200" algn="l">
              <a:lnSpc>
                <a:spcPct val="150000"/>
              </a:lnSpc>
              <a:buClr>
                <a:srgbClr val="428F89"/>
              </a:buClr>
              <a:buAutoNum type="arabicParenR"/>
            </a:pPr>
            <a:r>
              <a:rPr lang="en-US" sz="2000" b="1" dirty="0" smtClean="0">
                <a:latin typeface="Arno Pro" panose="02020502040506020403" pitchFamily="18" charset="0"/>
              </a:rPr>
              <a:t>Career Counseling </a:t>
            </a:r>
            <a:r>
              <a:rPr lang="en-US" sz="2000" dirty="0" smtClean="0">
                <a:latin typeface="Arno Pro" panose="02020502040506020403" pitchFamily="18" charset="0"/>
              </a:rPr>
              <a:t>(helps young people identify goals and plan for the future)</a:t>
            </a:r>
          </a:p>
          <a:p>
            <a:pPr marL="457200" indent="-457200" algn="l">
              <a:lnSpc>
                <a:spcPct val="150000"/>
              </a:lnSpc>
              <a:buClr>
                <a:srgbClr val="428F89"/>
              </a:buClr>
              <a:buAutoNum type="arabicParenR"/>
            </a:pPr>
            <a:r>
              <a:rPr lang="en-US" sz="2000" b="1" dirty="0" smtClean="0">
                <a:latin typeface="Arno Pro" panose="02020502040506020403" pitchFamily="18" charset="0"/>
              </a:rPr>
              <a:t>Employment Counseling </a:t>
            </a:r>
            <a:r>
              <a:rPr lang="en-US" sz="2000" dirty="0" smtClean="0">
                <a:latin typeface="Arno Pro" panose="02020502040506020403" pitchFamily="18" charset="0"/>
              </a:rPr>
              <a:t>(allows people to set employment targets and provides training)</a:t>
            </a:r>
          </a:p>
          <a:p>
            <a:pPr marL="457200" indent="-457200" algn="l">
              <a:lnSpc>
                <a:spcPct val="150000"/>
              </a:lnSpc>
              <a:buClr>
                <a:srgbClr val="428F89"/>
              </a:buClr>
              <a:buAutoNum type="arabicParenR"/>
            </a:pPr>
            <a:r>
              <a:rPr lang="en-US" sz="2000" b="1" dirty="0" smtClean="0">
                <a:latin typeface="Arno Pro" panose="02020502040506020403" pitchFamily="18" charset="0"/>
              </a:rPr>
              <a:t>Job Placement/Internship Placement </a:t>
            </a:r>
            <a:r>
              <a:rPr lang="en-US" sz="2000" dirty="0" smtClean="0">
                <a:latin typeface="Arno Pro" panose="02020502040506020403" pitchFamily="18" charset="0"/>
              </a:rPr>
              <a:t>(directs people to vacant positions or makes connections to directly place someone into a position)</a:t>
            </a:r>
          </a:p>
        </p:txBody>
      </p:sp>
      <p:sp>
        <p:nvSpPr>
          <p:cNvPr id="3" name="Title 2"/>
          <p:cNvSpPr>
            <a:spLocks noGrp="1"/>
          </p:cNvSpPr>
          <p:nvPr>
            <p:ph type="title"/>
          </p:nvPr>
        </p:nvSpPr>
        <p:spPr/>
        <p:txBody>
          <a:bodyPr/>
          <a:lstStyle/>
          <a:p>
            <a:r>
              <a:rPr lang="en-US" dirty="0" smtClean="0">
                <a:solidFill>
                  <a:srgbClr val="2A5C58"/>
                </a:solidFill>
              </a:rPr>
              <a:t>Career Guidance Categories</a:t>
            </a:r>
            <a:endParaRPr lang="en-US" dirty="0">
              <a:solidFill>
                <a:srgbClr val="2A5C58"/>
              </a:solidFill>
            </a:endParaRPr>
          </a:p>
        </p:txBody>
      </p:sp>
    </p:spTree>
    <p:extLst>
      <p:ext uri="{BB962C8B-B14F-4D97-AF65-F5344CB8AC3E}">
        <p14:creationId xmlns:p14="http://schemas.microsoft.com/office/powerpoint/2010/main" val="26084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What did you think about this activity? </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Did it reveal any of your interests? Which ones?</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How would a young person respond to this activity? </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Do you think they would find it helpful? Why or why not?</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Would you use an activity similar to this? Why or why not?</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What changes might you make to this activity for the young people you work with</a:t>
            </a:r>
            <a:r>
              <a:rPr lang="en-GB" sz="2400" dirty="0" smtClean="0">
                <a:latin typeface="Arno Pro" panose="02020502040506020403" pitchFamily="18" charset="0"/>
              </a:rPr>
              <a:t>?</a:t>
            </a:r>
            <a:endParaRPr lang="en-US" sz="2400" dirty="0">
              <a:latin typeface="Arno Pro" panose="02020502040506020403" pitchFamily="18" charset="0"/>
            </a:endParaRPr>
          </a:p>
        </p:txBody>
      </p:sp>
      <p:sp>
        <p:nvSpPr>
          <p:cNvPr id="3" name="Title 2"/>
          <p:cNvSpPr>
            <a:spLocks noGrp="1"/>
          </p:cNvSpPr>
          <p:nvPr>
            <p:ph type="title"/>
          </p:nvPr>
        </p:nvSpPr>
        <p:spPr/>
        <p:txBody>
          <a:bodyPr/>
          <a:lstStyle/>
          <a:p>
            <a:r>
              <a:rPr lang="en-US" dirty="0" smtClean="0">
                <a:solidFill>
                  <a:srgbClr val="2A5C58"/>
                </a:solidFill>
              </a:rPr>
              <a:t>Aptitudes Test Discussion</a:t>
            </a:r>
            <a:endParaRPr lang="en-US" dirty="0">
              <a:solidFill>
                <a:srgbClr val="2A5C58"/>
              </a:solidFill>
            </a:endParaRPr>
          </a:p>
        </p:txBody>
      </p:sp>
    </p:spTree>
    <p:extLst>
      <p:ext uri="{BB962C8B-B14F-4D97-AF65-F5344CB8AC3E}">
        <p14:creationId xmlns:p14="http://schemas.microsoft.com/office/powerpoint/2010/main" val="412817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7062" y="1371600"/>
            <a:ext cx="8039265" cy="4403677"/>
          </a:xfrm>
        </p:spPr>
        <p:txBody>
          <a:bodyPr/>
          <a:lstStyle/>
          <a:p>
            <a:pPr marL="285750" indent="-285750" algn="l">
              <a:buClr>
                <a:srgbClr val="428F89"/>
              </a:buClr>
              <a:buFont typeface="Arial" panose="020B0604020202020204" pitchFamily="34" charset="0"/>
              <a:buChar char="•"/>
            </a:pPr>
            <a:r>
              <a:rPr lang="en-US" sz="1800" b="1" dirty="0">
                <a:latin typeface="Arno Pro" panose="02020502040506020403" pitchFamily="18" charset="0"/>
              </a:rPr>
              <a:t>Recruitment: </a:t>
            </a:r>
            <a:r>
              <a:rPr lang="en-US" sz="1800" dirty="0">
                <a:latin typeface="Arno Pro" panose="02020502040506020403" pitchFamily="18" charset="0"/>
              </a:rPr>
              <a:t>Your program can have recruitment value for employers: lowering recruitment cost, access to new groups/markets, access to new skill sets and educational backgrounds, ability to vet/ try out employees, better employee retention in the long run, and a support system for those employees. </a:t>
            </a:r>
          </a:p>
          <a:p>
            <a:pPr marL="285750" indent="-285750" algn="l">
              <a:buClr>
                <a:srgbClr val="428F89"/>
              </a:buClr>
              <a:buFont typeface="Arial" panose="020B0604020202020204" pitchFamily="34" charset="0"/>
              <a:buChar char="•"/>
            </a:pPr>
            <a:r>
              <a:rPr lang="en-US" sz="1800" b="1" dirty="0">
                <a:latin typeface="Arno Pro" panose="02020502040506020403" pitchFamily="18" charset="0"/>
              </a:rPr>
              <a:t>Technical expertise:</a:t>
            </a:r>
            <a:r>
              <a:rPr lang="en-US" sz="1800" dirty="0">
                <a:latin typeface="Arno Pro" panose="02020502040506020403" pitchFamily="18" charset="0"/>
              </a:rPr>
              <a:t> Employers can vet and provide input into training curricula to ensure relevance and quality, also serving as mentors to youth who decide to create their own micro-businesses or notify them about their business plans.</a:t>
            </a:r>
          </a:p>
          <a:p>
            <a:pPr marL="285750" indent="-285750" algn="l">
              <a:buClr>
                <a:srgbClr val="428F89"/>
              </a:buClr>
              <a:buFont typeface="Arial" panose="020B0604020202020204" pitchFamily="34" charset="0"/>
              <a:buChar char="•"/>
            </a:pPr>
            <a:r>
              <a:rPr lang="en-US" sz="1800" b="1" dirty="0">
                <a:latin typeface="Arno Pro" panose="02020502040506020403" pitchFamily="18" charset="0"/>
              </a:rPr>
              <a:t>Information sharing with value</a:t>
            </a:r>
            <a:r>
              <a:rPr lang="en-US" sz="1800" dirty="0">
                <a:latin typeface="Arno Pro" panose="02020502040506020403" pitchFamily="18" charset="0"/>
              </a:rPr>
              <a:t>: Share with employers new industry research, updates about services provided, institutional newsletters, and documents with information of interest to them, such as: new trends in hiring personnel, human resource training, etc. Provide information about recruitment trends in different profession areas, human resource needs and industry standards</a:t>
            </a:r>
            <a:r>
              <a:rPr lang="en-US" sz="1800" dirty="0" smtClean="0">
                <a:latin typeface="Arno Pro" panose="02020502040506020403" pitchFamily="18" charset="0"/>
              </a:rPr>
              <a:t>.</a:t>
            </a:r>
            <a:endParaRPr lang="en-US" sz="1800" dirty="0">
              <a:latin typeface="Arno Pro" panose="02020502040506020403" pitchFamily="18" charset="0"/>
            </a:endParaRPr>
          </a:p>
        </p:txBody>
      </p:sp>
      <p:sp>
        <p:nvSpPr>
          <p:cNvPr id="3" name="Title 2"/>
          <p:cNvSpPr>
            <a:spLocks noGrp="1"/>
          </p:cNvSpPr>
          <p:nvPr>
            <p:ph type="title"/>
          </p:nvPr>
        </p:nvSpPr>
        <p:spPr/>
        <p:txBody>
          <a:bodyPr/>
          <a:lstStyle/>
          <a:p>
            <a:r>
              <a:rPr lang="en-US" dirty="0" smtClean="0">
                <a:solidFill>
                  <a:srgbClr val="2A5C58"/>
                </a:solidFill>
              </a:rPr>
              <a:t>Placement Services = Win/Win</a:t>
            </a:r>
            <a:endParaRPr lang="en-US" dirty="0">
              <a:solidFill>
                <a:srgbClr val="2A5C58"/>
              </a:solidFill>
            </a:endParaRPr>
          </a:p>
        </p:txBody>
      </p:sp>
    </p:spTree>
    <p:extLst>
      <p:ext uri="{BB962C8B-B14F-4D97-AF65-F5344CB8AC3E}">
        <p14:creationId xmlns:p14="http://schemas.microsoft.com/office/powerpoint/2010/main" val="298402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3000"/>
          </a:schemeClr>
        </a:solidFill>
        <a:effectLst/>
      </p:bgPr>
    </p:bg>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77A4EC2A-6829-4B23-AFC4-481A2C619E60}"/>
              </a:ext>
            </a:extLst>
          </p:cNvPr>
          <p:cNvSpPr>
            <a:spLocks noGrp="1"/>
          </p:cNvSpPr>
          <p:nvPr>
            <p:ph type="title"/>
          </p:nvPr>
        </p:nvSpPr>
        <p:spPr>
          <a:xfrm>
            <a:off x="567064" y="304800"/>
            <a:ext cx="8039265" cy="831509"/>
          </a:xfrm>
        </p:spPr>
        <p:txBody>
          <a:bodyPr/>
          <a:lstStyle/>
          <a:p>
            <a:r>
              <a:rPr lang="en-US" dirty="0" smtClean="0">
                <a:solidFill>
                  <a:srgbClr val="2A5C58"/>
                </a:solidFill>
              </a:rPr>
              <a:t>Program Sustainability</a:t>
            </a:r>
            <a:endParaRPr lang="tr-TR" dirty="0">
              <a:solidFill>
                <a:srgbClr val="2A5C58"/>
              </a:solidFill>
            </a:endParaRPr>
          </a:p>
        </p:txBody>
      </p:sp>
      <p:sp>
        <p:nvSpPr>
          <p:cNvPr id="5" name="TextBox 4">
            <a:extLst>
              <a:ext uri="{FF2B5EF4-FFF2-40B4-BE49-F238E27FC236}">
                <a16:creationId xmlns:a16="http://schemas.microsoft.com/office/drawing/2014/main" id="{15331EA1-C4C7-4B00-875F-F439BEF35314}"/>
              </a:ext>
            </a:extLst>
          </p:cNvPr>
          <p:cNvSpPr txBox="1"/>
          <p:nvPr/>
        </p:nvSpPr>
        <p:spPr>
          <a:xfrm>
            <a:off x="471897" y="1905000"/>
            <a:ext cx="8229600" cy="3166824"/>
          </a:xfrm>
          <a:prstGeom prst="roundRect">
            <a:avLst/>
          </a:prstGeom>
          <a:solidFill>
            <a:sysClr val="window" lastClr="FFFFFF">
              <a:lumMod val="9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lgn="ctr">
              <a:defRPr/>
            </a:pPr>
            <a:r>
              <a:rPr lang="en-US" sz="3600" b="1" kern="0" dirty="0">
                <a:solidFill>
                  <a:srgbClr val="428F89"/>
                </a:solidFill>
                <a:latin typeface="Arno Pro" panose="02020502040506020403" pitchFamily="18" charset="0"/>
              </a:rPr>
              <a:t>Sustainability refers to the ability of the program to provide a lasting and permanent service by ensuring the continuity and high quality of work with young people and local communities.</a:t>
            </a:r>
            <a:endParaRPr kumimoji="0" lang="tr-TR" sz="3600" b="0" i="0" u="none" strike="noStrike" kern="0" cap="none" spc="0" normalizeH="0" baseline="0" noProof="0" dirty="0">
              <a:ln>
                <a:noFill/>
              </a:ln>
              <a:solidFill>
                <a:srgbClr val="428F89"/>
              </a:solidFill>
              <a:effectLst/>
              <a:uLnTx/>
              <a:uFillTx/>
              <a:latin typeface="Arno Pro" panose="02020502040506020403" pitchFamily="18" charset="0"/>
            </a:endParaRPr>
          </a:p>
        </p:txBody>
      </p:sp>
    </p:spTree>
    <p:extLst>
      <p:ext uri="{BB962C8B-B14F-4D97-AF65-F5344CB8AC3E}">
        <p14:creationId xmlns:p14="http://schemas.microsoft.com/office/powerpoint/2010/main" val="248403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F2629512-39F5-4D02-9E15-8CD6C209AE96}"/>
              </a:ext>
            </a:extLst>
          </p:cNvPr>
          <p:cNvSpPr>
            <a:spLocks noGrp="1"/>
          </p:cNvSpPr>
          <p:nvPr>
            <p:ph type="title"/>
          </p:nvPr>
        </p:nvSpPr>
        <p:spPr>
          <a:xfrm>
            <a:off x="530651" y="142637"/>
            <a:ext cx="8039265" cy="831509"/>
          </a:xfrm>
        </p:spPr>
        <p:txBody>
          <a:bodyPr/>
          <a:lstStyle/>
          <a:p>
            <a:r>
              <a:rPr lang="en-US" dirty="0" smtClean="0">
                <a:solidFill>
                  <a:srgbClr val="2A5C58"/>
                </a:solidFill>
              </a:rPr>
              <a:t>Project Success Factors</a:t>
            </a:r>
            <a:endParaRPr lang="tr-TR" dirty="0">
              <a:solidFill>
                <a:srgbClr val="2A5C58"/>
              </a:solidFill>
            </a:endParaRPr>
          </a:p>
        </p:txBody>
      </p:sp>
      <p:grpSp>
        <p:nvGrpSpPr>
          <p:cNvPr id="4" name="Group 36">
            <a:extLst>
              <a:ext uri="{FF2B5EF4-FFF2-40B4-BE49-F238E27FC236}">
                <a16:creationId xmlns:a16="http://schemas.microsoft.com/office/drawing/2014/main" id="{3956FC62-10F3-414F-9B50-4CFD8C0F31A6}"/>
              </a:ext>
            </a:extLst>
          </p:cNvPr>
          <p:cNvGrpSpPr/>
          <p:nvPr/>
        </p:nvGrpSpPr>
        <p:grpSpPr>
          <a:xfrm>
            <a:off x="1435354" y="4676029"/>
            <a:ext cx="6186431" cy="1020663"/>
            <a:chOff x="1524000" y="4676029"/>
            <a:chExt cx="6186431" cy="1020663"/>
          </a:xfrm>
        </p:grpSpPr>
        <p:sp>
          <p:nvSpPr>
            <p:cNvPr id="5" name="Rounded Rectangle 26">
              <a:extLst>
                <a:ext uri="{FF2B5EF4-FFF2-40B4-BE49-F238E27FC236}">
                  <a16:creationId xmlns:a16="http://schemas.microsoft.com/office/drawing/2014/main" id="{979BA2B8-5609-4719-8FCE-C8F8ACC29334}"/>
                </a:ext>
              </a:extLst>
            </p:cNvPr>
            <p:cNvSpPr/>
            <p:nvPr/>
          </p:nvSpPr>
          <p:spPr>
            <a:xfrm>
              <a:off x="5698751"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Organizational </a:t>
              </a:r>
              <a:r>
                <a:rPr lang="en-US" dirty="0" smtClean="0">
                  <a:solidFill>
                    <a:schemeClr val="accent1">
                      <a:lumMod val="50000"/>
                    </a:schemeClr>
                  </a:solidFill>
                </a:rPr>
                <a:t>C</a:t>
              </a:r>
              <a:r>
                <a:rPr lang="tr-TR" dirty="0" smtClean="0">
                  <a:solidFill>
                    <a:schemeClr val="accent1">
                      <a:lumMod val="50000"/>
                    </a:schemeClr>
                  </a:solidFill>
                </a:rPr>
                <a:t>apacity</a:t>
              </a:r>
              <a:endParaRPr lang="tr-TR" kern="1200" dirty="0">
                <a:solidFill>
                  <a:schemeClr val="accent1">
                    <a:lumMod val="50000"/>
                  </a:schemeClr>
                </a:solidFill>
                <a:cs typeface="Simplified Arabic" pitchFamily="2" charset="-78"/>
              </a:endParaRPr>
            </a:p>
          </p:txBody>
        </p:sp>
        <p:sp>
          <p:nvSpPr>
            <p:cNvPr id="6" name="Rounded Rectangle 30">
              <a:extLst>
                <a:ext uri="{FF2B5EF4-FFF2-40B4-BE49-F238E27FC236}">
                  <a16:creationId xmlns:a16="http://schemas.microsoft.com/office/drawing/2014/main" id="{9576A364-D51B-404A-9E09-C8F2047A3B3F}"/>
                </a:ext>
              </a:extLst>
            </p:cNvPr>
            <p:cNvSpPr/>
            <p:nvPr/>
          </p:nvSpPr>
          <p:spPr>
            <a:xfrm>
              <a:off x="1524000" y="4676029"/>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en-US" dirty="0">
                  <a:solidFill>
                    <a:schemeClr val="accent1">
                      <a:lumMod val="50000"/>
                    </a:schemeClr>
                  </a:solidFill>
                </a:rPr>
                <a:t>Adhering to D</a:t>
              </a:r>
              <a:r>
                <a:rPr lang="en-US" dirty="0" smtClean="0">
                  <a:solidFill>
                    <a:schemeClr val="accent1">
                      <a:lumMod val="50000"/>
                    </a:schemeClr>
                  </a:solidFill>
                </a:rPr>
                <a:t>onor </a:t>
              </a:r>
              <a:r>
                <a:rPr lang="en-US" dirty="0">
                  <a:solidFill>
                    <a:schemeClr val="accent1">
                      <a:lumMod val="50000"/>
                    </a:schemeClr>
                  </a:solidFill>
                </a:rPr>
                <a:t>G</a:t>
              </a:r>
              <a:r>
                <a:rPr lang="en-US" dirty="0" smtClean="0">
                  <a:solidFill>
                    <a:schemeClr val="accent1">
                      <a:lumMod val="50000"/>
                    </a:schemeClr>
                  </a:solidFill>
                </a:rPr>
                <a:t>uidelines</a:t>
              </a:r>
              <a:endParaRPr lang="tr-TR" kern="1200" dirty="0">
                <a:solidFill>
                  <a:schemeClr val="accent1">
                    <a:lumMod val="50000"/>
                  </a:schemeClr>
                </a:solidFill>
                <a:cs typeface="Simplified Arabic" pitchFamily="2" charset="-78"/>
              </a:endParaRPr>
            </a:p>
          </p:txBody>
        </p:sp>
      </p:grpSp>
      <p:grpSp>
        <p:nvGrpSpPr>
          <p:cNvPr id="7" name="Group 37">
            <a:extLst>
              <a:ext uri="{FF2B5EF4-FFF2-40B4-BE49-F238E27FC236}">
                <a16:creationId xmlns:a16="http://schemas.microsoft.com/office/drawing/2014/main" id="{128C56B5-B934-4E83-A553-994F33DE14C8}"/>
              </a:ext>
            </a:extLst>
          </p:cNvPr>
          <p:cNvGrpSpPr/>
          <p:nvPr/>
        </p:nvGrpSpPr>
        <p:grpSpPr>
          <a:xfrm>
            <a:off x="838200" y="3352849"/>
            <a:ext cx="7380738" cy="1020663"/>
            <a:chOff x="838200" y="3352849"/>
            <a:chExt cx="7380738" cy="1020663"/>
          </a:xfrm>
        </p:grpSpPr>
        <p:sp>
          <p:nvSpPr>
            <p:cNvPr id="8" name="Rounded Rectangle 24">
              <a:extLst>
                <a:ext uri="{FF2B5EF4-FFF2-40B4-BE49-F238E27FC236}">
                  <a16:creationId xmlns:a16="http://schemas.microsoft.com/office/drawing/2014/main" id="{D72BFE4F-140B-41F4-9B32-E8F168764EBE}"/>
                </a:ext>
              </a:extLst>
            </p:cNvPr>
            <p:cNvSpPr/>
            <p:nvPr/>
          </p:nvSpPr>
          <p:spPr>
            <a:xfrm>
              <a:off x="6207258"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en-US" dirty="0" smtClean="0">
                  <a:solidFill>
                    <a:schemeClr val="accent1">
                      <a:lumMod val="50000"/>
                    </a:schemeClr>
                  </a:solidFill>
                </a:rPr>
                <a:t>Project </a:t>
              </a:r>
              <a:r>
                <a:rPr lang="en-US" dirty="0">
                  <a:solidFill>
                    <a:schemeClr val="accent1">
                      <a:lumMod val="50000"/>
                    </a:schemeClr>
                  </a:solidFill>
                </a:rPr>
                <a:t>T</a:t>
              </a:r>
              <a:r>
                <a:rPr lang="en-US" dirty="0" smtClean="0">
                  <a:solidFill>
                    <a:schemeClr val="accent1">
                      <a:lumMod val="50000"/>
                    </a:schemeClr>
                  </a:solidFill>
                </a:rPr>
                <a:t>eam Efficiency</a:t>
              </a:r>
              <a:endParaRPr lang="tr-TR" kern="1200" dirty="0">
                <a:solidFill>
                  <a:schemeClr val="accent1">
                    <a:lumMod val="50000"/>
                  </a:schemeClr>
                </a:solidFill>
                <a:cs typeface="Simplified Arabic" pitchFamily="2" charset="-78"/>
              </a:endParaRPr>
            </a:p>
          </p:txBody>
        </p:sp>
        <p:sp>
          <p:nvSpPr>
            <p:cNvPr id="9" name="Rounded Rectangle 32">
              <a:extLst>
                <a:ext uri="{FF2B5EF4-FFF2-40B4-BE49-F238E27FC236}">
                  <a16:creationId xmlns:a16="http://schemas.microsoft.com/office/drawing/2014/main" id="{622C0308-026D-4762-8532-89E8C5CBB278}"/>
                </a:ext>
              </a:extLst>
            </p:cNvPr>
            <p:cNvSpPr/>
            <p:nvPr/>
          </p:nvSpPr>
          <p:spPr>
            <a:xfrm>
              <a:off x="838200" y="3352849"/>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Gender </a:t>
              </a:r>
              <a:r>
                <a:rPr lang="en-US" dirty="0" smtClean="0">
                  <a:solidFill>
                    <a:schemeClr val="accent1">
                      <a:lumMod val="50000"/>
                    </a:schemeClr>
                  </a:solidFill>
                </a:rPr>
                <a:t>E</a:t>
              </a:r>
              <a:r>
                <a:rPr lang="tr-TR" dirty="0" smtClean="0">
                  <a:solidFill>
                    <a:schemeClr val="accent1">
                      <a:lumMod val="50000"/>
                    </a:schemeClr>
                  </a:solidFill>
                </a:rPr>
                <a:t>quality</a:t>
              </a:r>
              <a:endParaRPr lang="tr-TR" dirty="0">
                <a:solidFill>
                  <a:schemeClr val="accent1">
                    <a:lumMod val="50000"/>
                  </a:schemeClr>
                </a:solidFill>
              </a:endParaRPr>
            </a:p>
          </p:txBody>
        </p:sp>
      </p:grpSp>
      <p:sp>
        <p:nvSpPr>
          <p:cNvPr id="10" name="Freeform 18">
            <a:extLst>
              <a:ext uri="{FF2B5EF4-FFF2-40B4-BE49-F238E27FC236}">
                <a16:creationId xmlns:a16="http://schemas.microsoft.com/office/drawing/2014/main" id="{3BF26B1E-7ABE-4B70-957F-160DBF07AD59}"/>
              </a:ext>
            </a:extLst>
          </p:cNvPr>
          <p:cNvSpPr/>
          <p:nvPr/>
        </p:nvSpPr>
        <p:spPr>
          <a:xfrm>
            <a:off x="4018238" y="3352849"/>
            <a:ext cx="1020663" cy="1020663"/>
          </a:xfrm>
          <a:custGeom>
            <a:avLst/>
            <a:gdLst>
              <a:gd name="connsiteX0" fmla="*/ 0 w 1020663"/>
              <a:gd name="connsiteY0" fmla="*/ 510332 h 1020663"/>
              <a:gd name="connsiteX1" fmla="*/ 149473 w 1020663"/>
              <a:gd name="connsiteY1" fmla="*/ 149473 h 1020663"/>
              <a:gd name="connsiteX2" fmla="*/ 510333 w 1020663"/>
              <a:gd name="connsiteY2" fmla="*/ 1 h 1020663"/>
              <a:gd name="connsiteX3" fmla="*/ 871192 w 1020663"/>
              <a:gd name="connsiteY3" fmla="*/ 149474 h 1020663"/>
              <a:gd name="connsiteX4" fmla="*/ 1020664 w 1020663"/>
              <a:gd name="connsiteY4" fmla="*/ 510334 h 1020663"/>
              <a:gd name="connsiteX5" fmla="*/ 871191 w 1020663"/>
              <a:gd name="connsiteY5" fmla="*/ 871193 h 1020663"/>
              <a:gd name="connsiteX6" fmla="*/ 510332 w 1020663"/>
              <a:gd name="connsiteY6" fmla="*/ 1020666 h 1020663"/>
              <a:gd name="connsiteX7" fmla="*/ 149473 w 1020663"/>
              <a:gd name="connsiteY7" fmla="*/ 871193 h 1020663"/>
              <a:gd name="connsiteX8" fmla="*/ 1 w 1020663"/>
              <a:gd name="connsiteY8" fmla="*/ 510334 h 1020663"/>
              <a:gd name="connsiteX9" fmla="*/ 0 w 1020663"/>
              <a:gd name="connsiteY9" fmla="*/ 510332 h 10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63" h="1020663">
                <a:moveTo>
                  <a:pt x="0" y="510332"/>
                </a:moveTo>
                <a:cubicBezTo>
                  <a:pt x="0" y="374983"/>
                  <a:pt x="53767" y="245179"/>
                  <a:pt x="149473" y="149473"/>
                </a:cubicBezTo>
                <a:cubicBezTo>
                  <a:pt x="245179" y="53767"/>
                  <a:pt x="374984" y="1"/>
                  <a:pt x="510333" y="1"/>
                </a:cubicBezTo>
                <a:cubicBezTo>
                  <a:pt x="645682" y="1"/>
                  <a:pt x="775486" y="53768"/>
                  <a:pt x="871192" y="149474"/>
                </a:cubicBezTo>
                <a:cubicBezTo>
                  <a:pt x="966898" y="245180"/>
                  <a:pt x="1020664" y="374985"/>
                  <a:pt x="1020664" y="510334"/>
                </a:cubicBezTo>
                <a:cubicBezTo>
                  <a:pt x="1020664" y="645683"/>
                  <a:pt x="966897" y="775487"/>
                  <a:pt x="871191" y="871193"/>
                </a:cubicBezTo>
                <a:cubicBezTo>
                  <a:pt x="775485" y="966899"/>
                  <a:pt x="645680" y="1020666"/>
                  <a:pt x="510332" y="1020666"/>
                </a:cubicBezTo>
                <a:cubicBezTo>
                  <a:pt x="374983" y="1020666"/>
                  <a:pt x="245179" y="966899"/>
                  <a:pt x="149473" y="871193"/>
                </a:cubicBezTo>
                <a:cubicBezTo>
                  <a:pt x="53767" y="775487"/>
                  <a:pt x="0" y="645682"/>
                  <a:pt x="1" y="510334"/>
                </a:cubicBezTo>
                <a:cubicBezTo>
                  <a:pt x="1" y="510333"/>
                  <a:pt x="0" y="510333"/>
                  <a:pt x="0" y="510332"/>
                </a:cubicBezTo>
                <a:close/>
              </a:path>
            </a:pathLst>
          </a:custGeom>
          <a:solidFill>
            <a:srgbClr val="428F89"/>
          </a:solidFill>
        </p:spPr>
        <p:style>
          <a:lnRef idx="0">
            <a:schemeClr val="accent1"/>
          </a:lnRef>
          <a:fillRef idx="3">
            <a:schemeClr val="accent1"/>
          </a:fillRef>
          <a:effectRef idx="3">
            <a:schemeClr val="accent1"/>
          </a:effectRef>
          <a:fontRef idx="minor">
            <a:schemeClr val="lt1"/>
          </a:fontRef>
        </p:style>
        <p:txBody>
          <a:bodyPr spcFirstLastPara="0" vert="horz" wrap="square" lIns="164713" tIns="164713" rIns="164713" bIns="164713" numCol="1" spcCol="1270" anchor="ctr" anchorCtr="0">
            <a:noAutofit/>
          </a:bodyPr>
          <a:lstStyle/>
          <a:p>
            <a:pPr lvl="0" algn="ctr" defTabSz="106680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grpSp>
        <p:nvGrpSpPr>
          <p:cNvPr id="11" name="Group 51">
            <a:extLst>
              <a:ext uri="{FF2B5EF4-FFF2-40B4-BE49-F238E27FC236}">
                <a16:creationId xmlns:a16="http://schemas.microsoft.com/office/drawing/2014/main" id="{DF370F96-41F3-4108-B436-70DC83A4040B}"/>
              </a:ext>
            </a:extLst>
          </p:cNvPr>
          <p:cNvGrpSpPr/>
          <p:nvPr/>
        </p:nvGrpSpPr>
        <p:grpSpPr>
          <a:xfrm>
            <a:off x="4517407" y="2321255"/>
            <a:ext cx="22324" cy="3048001"/>
            <a:chOff x="4517407" y="2362199"/>
            <a:chExt cx="22324" cy="3048001"/>
          </a:xfrm>
        </p:grpSpPr>
        <p:sp>
          <p:nvSpPr>
            <p:cNvPr id="12" name="Freeform 19">
              <a:extLst>
                <a:ext uri="{FF2B5EF4-FFF2-40B4-BE49-F238E27FC236}">
                  <a16:creationId xmlns:a16="http://schemas.microsoft.com/office/drawing/2014/main" id="{08203C39-0DCD-4862-8436-3A18CC1991F4}"/>
                </a:ext>
              </a:extLst>
            </p:cNvPr>
            <p:cNvSpPr/>
            <p:nvPr/>
          </p:nvSpPr>
          <p:spPr>
            <a:xfrm rot="16200000">
              <a:off x="4071369" y="2808237"/>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5" bIns="-6726"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sp>
          <p:nvSpPr>
            <p:cNvPr id="13" name="Freeform 27">
              <a:extLst>
                <a:ext uri="{FF2B5EF4-FFF2-40B4-BE49-F238E27FC236}">
                  <a16:creationId xmlns:a16="http://schemas.microsoft.com/office/drawing/2014/main" id="{2B58B10E-F339-4F57-930E-9CAC87C78D0F}"/>
                </a:ext>
              </a:extLst>
            </p:cNvPr>
            <p:cNvSpPr/>
            <p:nvPr/>
          </p:nvSpPr>
          <p:spPr>
            <a:xfrm rot="5400000">
              <a:off x="4071369" y="494183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6" rIns="352556" bIns="-6725"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grpSp>
      <p:grpSp>
        <p:nvGrpSpPr>
          <p:cNvPr id="14" name="Group 49">
            <a:extLst>
              <a:ext uri="{FF2B5EF4-FFF2-40B4-BE49-F238E27FC236}">
                <a16:creationId xmlns:a16="http://schemas.microsoft.com/office/drawing/2014/main" id="{BBADE603-78A9-4AC9-9C1E-9529762FBEE7}"/>
              </a:ext>
            </a:extLst>
          </p:cNvPr>
          <p:cNvGrpSpPr/>
          <p:nvPr/>
        </p:nvGrpSpPr>
        <p:grpSpPr>
          <a:xfrm>
            <a:off x="3344951" y="3156309"/>
            <a:ext cx="2367237" cy="1470983"/>
            <a:chOff x="3364097" y="3224549"/>
            <a:chExt cx="2367237" cy="1470983"/>
          </a:xfrm>
        </p:grpSpPr>
        <p:sp>
          <p:nvSpPr>
            <p:cNvPr id="15" name="Freeform 21">
              <a:extLst>
                <a:ext uri="{FF2B5EF4-FFF2-40B4-BE49-F238E27FC236}">
                  <a16:creationId xmlns:a16="http://schemas.microsoft.com/office/drawing/2014/main" id="{675A5DFD-3C82-4E0D-B897-18EE3B674CF8}"/>
                </a:ext>
              </a:extLst>
            </p:cNvPr>
            <p:cNvSpPr/>
            <p:nvPr/>
          </p:nvSpPr>
          <p:spPr>
            <a:xfrm rot="18900000">
              <a:off x="4816934"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6"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sp>
          <p:nvSpPr>
            <p:cNvPr id="16" name="Freeform 29">
              <a:extLst>
                <a:ext uri="{FF2B5EF4-FFF2-40B4-BE49-F238E27FC236}">
                  <a16:creationId xmlns:a16="http://schemas.microsoft.com/office/drawing/2014/main" id="{01B77535-DFC6-4A7B-8AB0-A899BCAC94F6}"/>
                </a:ext>
              </a:extLst>
            </p:cNvPr>
            <p:cNvSpPr/>
            <p:nvPr/>
          </p:nvSpPr>
          <p:spPr>
            <a:xfrm rot="18900000">
              <a:off x="3364097" y="4673207"/>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4" rIns="352557" bIns="-6726"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grpSp>
      <p:grpSp>
        <p:nvGrpSpPr>
          <p:cNvPr id="17" name="Group 40">
            <a:extLst>
              <a:ext uri="{FF2B5EF4-FFF2-40B4-BE49-F238E27FC236}">
                <a16:creationId xmlns:a16="http://schemas.microsoft.com/office/drawing/2014/main" id="{19586205-B6C4-48F5-9CE3-9190B6C1070B}"/>
              </a:ext>
            </a:extLst>
          </p:cNvPr>
          <p:cNvGrpSpPr/>
          <p:nvPr/>
        </p:nvGrpSpPr>
        <p:grpSpPr>
          <a:xfrm>
            <a:off x="3087286" y="3852018"/>
            <a:ext cx="2882567" cy="22325"/>
            <a:chOff x="3070734" y="3852018"/>
            <a:chExt cx="2882567" cy="22325"/>
          </a:xfrm>
        </p:grpSpPr>
        <p:sp>
          <p:nvSpPr>
            <p:cNvPr id="18" name="Freeform 23">
              <a:extLst>
                <a:ext uri="{FF2B5EF4-FFF2-40B4-BE49-F238E27FC236}">
                  <a16:creationId xmlns:a16="http://schemas.microsoft.com/office/drawing/2014/main" id="{1C75B241-F9E8-43BF-B192-F4CCC73E1703}"/>
                </a:ext>
              </a:extLst>
            </p:cNvPr>
            <p:cNvSpPr/>
            <p:nvPr/>
          </p:nvSpPr>
          <p:spPr>
            <a:xfrm>
              <a:off x="5038901" y="3852018"/>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5"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sp>
          <p:nvSpPr>
            <p:cNvPr id="19" name="Freeform 31">
              <a:extLst>
                <a:ext uri="{FF2B5EF4-FFF2-40B4-BE49-F238E27FC236}">
                  <a16:creationId xmlns:a16="http://schemas.microsoft.com/office/drawing/2014/main" id="{DBAC36E8-84B3-4A77-8082-CB024EA8C6EA}"/>
                </a:ext>
              </a:extLst>
            </p:cNvPr>
            <p:cNvSpPr/>
            <p:nvPr/>
          </p:nvSpPr>
          <p:spPr>
            <a:xfrm>
              <a:off x="3070734" y="3852018"/>
              <a:ext cx="914400" cy="22325"/>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4" rIns="352557" bIns="-6725"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grpSp>
      <p:grpSp>
        <p:nvGrpSpPr>
          <p:cNvPr id="20" name="Group 50">
            <a:extLst>
              <a:ext uri="{FF2B5EF4-FFF2-40B4-BE49-F238E27FC236}">
                <a16:creationId xmlns:a16="http://schemas.microsoft.com/office/drawing/2014/main" id="{F14C5983-B602-42A4-8804-6F8AE32F00A8}"/>
              </a:ext>
            </a:extLst>
          </p:cNvPr>
          <p:cNvGrpSpPr/>
          <p:nvPr/>
        </p:nvGrpSpPr>
        <p:grpSpPr>
          <a:xfrm>
            <a:off x="3777341" y="2628383"/>
            <a:ext cx="1502457" cy="2368747"/>
            <a:chOff x="3741895" y="2778511"/>
            <a:chExt cx="1502457" cy="2368747"/>
          </a:xfrm>
        </p:grpSpPr>
        <p:sp>
          <p:nvSpPr>
            <p:cNvPr id="21" name="Freeform 25">
              <a:extLst>
                <a:ext uri="{FF2B5EF4-FFF2-40B4-BE49-F238E27FC236}">
                  <a16:creationId xmlns:a16="http://schemas.microsoft.com/office/drawing/2014/main" id="{F18E003E-6B75-4D86-8629-245D8F2C37E7}"/>
                </a:ext>
              </a:extLst>
            </p:cNvPr>
            <p:cNvSpPr/>
            <p:nvPr/>
          </p:nvSpPr>
          <p:spPr>
            <a:xfrm rot="2700000">
              <a:off x="4775990" y="4678896"/>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0" y="11162"/>
                  </a:moveTo>
                  <a:lnTo>
                    <a:pt x="715486"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5" rIns="352556" bIns="-6726"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sp>
          <p:nvSpPr>
            <p:cNvPr id="22" name="Freeform 33">
              <a:extLst>
                <a:ext uri="{FF2B5EF4-FFF2-40B4-BE49-F238E27FC236}">
                  <a16:creationId xmlns:a16="http://schemas.microsoft.com/office/drawing/2014/main" id="{AA1C9E22-1096-490B-B878-CE9743ED4B86}"/>
                </a:ext>
              </a:extLst>
            </p:cNvPr>
            <p:cNvSpPr/>
            <p:nvPr/>
          </p:nvSpPr>
          <p:spPr>
            <a:xfrm rot="2700000">
              <a:off x="3295857" y="3224549"/>
              <a:ext cx="914400" cy="22324"/>
            </a:xfrm>
            <a:custGeom>
              <a:avLst/>
              <a:gdLst>
                <a:gd name="connsiteX0" fmla="*/ 0 w 715486"/>
                <a:gd name="connsiteY0" fmla="*/ 11162 h 22324"/>
                <a:gd name="connsiteX1" fmla="*/ 715486 w 715486"/>
                <a:gd name="connsiteY1" fmla="*/ 11162 h 22324"/>
              </a:gdLst>
              <a:ahLst/>
              <a:cxnLst>
                <a:cxn ang="0">
                  <a:pos x="connsiteX0" y="connsiteY0"/>
                </a:cxn>
                <a:cxn ang="0">
                  <a:pos x="connsiteX1" y="connsiteY1"/>
                </a:cxn>
              </a:cxnLst>
              <a:rect l="l" t="t" r="r" b="b"/>
              <a:pathLst>
                <a:path w="715486" h="22324">
                  <a:moveTo>
                    <a:pt x="715486" y="11162"/>
                  </a:moveTo>
                  <a:lnTo>
                    <a:pt x="0" y="111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2556" tIns="-6726" rIns="352555" bIns="-6725" numCol="1" spcCol="1270" anchor="ctr" anchorCtr="0">
              <a:noAutofit/>
            </a:bodyPr>
            <a:lstStyle/>
            <a:p>
              <a:pPr lvl="0" algn="ctr" defTabSz="222250">
                <a:lnSpc>
                  <a:spcPct val="90000"/>
                </a:lnSpc>
                <a:spcBef>
                  <a:spcPct val="0"/>
                </a:spcBef>
                <a:spcAft>
                  <a:spcPct val="35000"/>
                </a:spcAft>
              </a:pPr>
              <a:endParaRPr lang="en-US" kern="1200">
                <a:solidFill>
                  <a:schemeClr val="accent1">
                    <a:lumMod val="50000"/>
                  </a:schemeClr>
                </a:solidFill>
                <a:cs typeface="Simplified Arabic" pitchFamily="2" charset="-78"/>
              </a:endParaRPr>
            </a:p>
          </p:txBody>
        </p:sp>
      </p:grpSp>
      <p:grpSp>
        <p:nvGrpSpPr>
          <p:cNvPr id="23" name="Group 35">
            <a:extLst>
              <a:ext uri="{FF2B5EF4-FFF2-40B4-BE49-F238E27FC236}">
                <a16:creationId xmlns:a16="http://schemas.microsoft.com/office/drawing/2014/main" id="{67737479-449E-4196-AF10-91DFD01A1925}"/>
              </a:ext>
            </a:extLst>
          </p:cNvPr>
          <p:cNvGrpSpPr/>
          <p:nvPr/>
        </p:nvGrpSpPr>
        <p:grpSpPr>
          <a:xfrm>
            <a:off x="1397254" y="2029670"/>
            <a:ext cx="6262631" cy="1020663"/>
            <a:chOff x="1447800" y="2029670"/>
            <a:chExt cx="6262631" cy="1020663"/>
          </a:xfrm>
        </p:grpSpPr>
        <p:sp>
          <p:nvSpPr>
            <p:cNvPr id="24" name="Rounded Rectangle 22">
              <a:extLst>
                <a:ext uri="{FF2B5EF4-FFF2-40B4-BE49-F238E27FC236}">
                  <a16:creationId xmlns:a16="http://schemas.microsoft.com/office/drawing/2014/main" id="{7DD07B5C-71E2-453B-91D5-F82308748B00}"/>
                </a:ext>
              </a:extLst>
            </p:cNvPr>
            <p:cNvSpPr/>
            <p:nvPr/>
          </p:nvSpPr>
          <p:spPr>
            <a:xfrm>
              <a:off x="5698751"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tr-TR" dirty="0">
                  <a:solidFill>
                    <a:schemeClr val="accent1">
                      <a:lumMod val="50000"/>
                    </a:schemeClr>
                  </a:solidFill>
                </a:rPr>
                <a:t>Involvement of </a:t>
              </a:r>
              <a:r>
                <a:rPr lang="en-US" dirty="0" smtClean="0">
                  <a:solidFill>
                    <a:schemeClr val="accent1">
                      <a:lumMod val="50000"/>
                    </a:schemeClr>
                  </a:solidFill>
                </a:rPr>
                <a:t>K</a:t>
              </a:r>
              <a:r>
                <a:rPr lang="tr-TR" dirty="0" smtClean="0">
                  <a:solidFill>
                    <a:schemeClr val="accent1">
                      <a:lumMod val="50000"/>
                    </a:schemeClr>
                  </a:solidFill>
                </a:rPr>
                <a:t>ey </a:t>
              </a:r>
              <a:r>
                <a:rPr lang="en-US" dirty="0">
                  <a:solidFill>
                    <a:schemeClr val="accent1">
                      <a:lumMod val="50000"/>
                    </a:schemeClr>
                  </a:solidFill>
                </a:rPr>
                <a:t>S</a:t>
              </a:r>
              <a:r>
                <a:rPr lang="tr-TR" dirty="0" smtClean="0">
                  <a:solidFill>
                    <a:schemeClr val="accent1">
                      <a:lumMod val="50000"/>
                    </a:schemeClr>
                  </a:solidFill>
                </a:rPr>
                <a:t>takeholders</a:t>
              </a:r>
              <a:endParaRPr lang="tr-TR" kern="1200" dirty="0">
                <a:solidFill>
                  <a:schemeClr val="accent1">
                    <a:lumMod val="50000"/>
                  </a:schemeClr>
                </a:solidFill>
                <a:cs typeface="Simplified Arabic" pitchFamily="2" charset="-78"/>
              </a:endParaRPr>
            </a:p>
          </p:txBody>
        </p:sp>
        <p:sp>
          <p:nvSpPr>
            <p:cNvPr id="25" name="Rounded Rectangle 34">
              <a:extLst>
                <a:ext uri="{FF2B5EF4-FFF2-40B4-BE49-F238E27FC236}">
                  <a16:creationId xmlns:a16="http://schemas.microsoft.com/office/drawing/2014/main" id="{4CFE3A5E-8415-4CFA-8F5F-9E6F7528B6E8}"/>
                </a:ext>
              </a:extLst>
            </p:cNvPr>
            <p:cNvSpPr/>
            <p:nvPr/>
          </p:nvSpPr>
          <p:spPr>
            <a:xfrm>
              <a:off x="1447800" y="2029670"/>
              <a:ext cx="2011680" cy="1020663"/>
            </a:xfrm>
            <a:prstGeom prst="roundRect">
              <a:avLst/>
            </a:prstGeom>
            <a:solidFill>
              <a:srgbClr val="A9D7D4"/>
            </a:solidFill>
          </p:spPr>
          <p:style>
            <a:lnRef idx="1">
              <a:schemeClr val="accent1"/>
            </a:lnRef>
            <a:fillRef idx="2">
              <a:schemeClr val="accent1"/>
            </a:fillRef>
            <a:effectRef idx="1">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en-US" dirty="0" smtClean="0">
                  <a:solidFill>
                    <a:schemeClr val="accent1">
                      <a:lumMod val="50000"/>
                    </a:schemeClr>
                  </a:solidFill>
                </a:rPr>
                <a:t>Responding to Needs of Beneficiary Group</a:t>
              </a:r>
              <a:endParaRPr lang="tr-TR" kern="1200" dirty="0">
                <a:solidFill>
                  <a:schemeClr val="accent1">
                    <a:lumMod val="50000"/>
                  </a:schemeClr>
                </a:solidFill>
                <a:cs typeface="Simplified Arabic" pitchFamily="2" charset="-78"/>
              </a:endParaRPr>
            </a:p>
          </p:txBody>
        </p:sp>
      </p:grpSp>
      <p:grpSp>
        <p:nvGrpSpPr>
          <p:cNvPr id="26" name="Group 39">
            <a:extLst>
              <a:ext uri="{FF2B5EF4-FFF2-40B4-BE49-F238E27FC236}">
                <a16:creationId xmlns:a16="http://schemas.microsoft.com/office/drawing/2014/main" id="{F765A131-CDAF-4A1C-AA4C-0285B6C80900}"/>
              </a:ext>
            </a:extLst>
          </p:cNvPr>
          <p:cNvGrpSpPr/>
          <p:nvPr/>
        </p:nvGrpSpPr>
        <p:grpSpPr>
          <a:xfrm>
            <a:off x="3533891" y="1194264"/>
            <a:ext cx="2022233" cy="5213947"/>
            <a:chOff x="3555606" y="1182323"/>
            <a:chExt cx="2022233" cy="5213947"/>
          </a:xfrm>
        </p:grpSpPr>
        <p:sp>
          <p:nvSpPr>
            <p:cNvPr id="27" name="Rounded Rectangle 20">
              <a:extLst>
                <a:ext uri="{FF2B5EF4-FFF2-40B4-BE49-F238E27FC236}">
                  <a16:creationId xmlns:a16="http://schemas.microsoft.com/office/drawing/2014/main" id="{E9BA675A-962D-44BD-9772-602074FDDEC9}"/>
                </a:ext>
              </a:extLst>
            </p:cNvPr>
            <p:cNvSpPr/>
            <p:nvPr/>
          </p:nvSpPr>
          <p:spPr>
            <a:xfrm>
              <a:off x="3555606" y="1182323"/>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en-US" dirty="0" smtClean="0">
                  <a:solidFill>
                    <a:schemeClr val="accent1">
                      <a:lumMod val="50000"/>
                    </a:schemeClr>
                  </a:solidFill>
                </a:rPr>
                <a:t>Proper P</a:t>
              </a:r>
              <a:r>
                <a:rPr lang="tr-TR" dirty="0" smtClean="0">
                  <a:solidFill>
                    <a:schemeClr val="accent1">
                      <a:lumMod val="50000"/>
                    </a:schemeClr>
                  </a:solidFill>
                </a:rPr>
                <a:t>lanning</a:t>
              </a:r>
              <a:endParaRPr lang="tr-TR" kern="1200" dirty="0">
                <a:solidFill>
                  <a:schemeClr val="accent1">
                    <a:lumMod val="50000"/>
                  </a:schemeClr>
                </a:solidFill>
                <a:cs typeface="Simplified Arabic" pitchFamily="2" charset="-78"/>
              </a:endParaRPr>
            </a:p>
          </p:txBody>
        </p:sp>
        <p:sp>
          <p:nvSpPr>
            <p:cNvPr id="28" name="Rounded Rectangle 28">
              <a:extLst>
                <a:ext uri="{FF2B5EF4-FFF2-40B4-BE49-F238E27FC236}">
                  <a16:creationId xmlns:a16="http://schemas.microsoft.com/office/drawing/2014/main" id="{BE2C5D2C-42B6-4FD7-833D-2995E1A52F41}"/>
                </a:ext>
              </a:extLst>
            </p:cNvPr>
            <p:cNvSpPr/>
            <p:nvPr/>
          </p:nvSpPr>
          <p:spPr>
            <a:xfrm>
              <a:off x="3566159" y="5375607"/>
              <a:ext cx="2011680" cy="1020663"/>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59985" tIns="59985" rIns="59985" bIns="59985" numCol="1" spcCol="1270" anchor="ctr" anchorCtr="0">
              <a:noAutofit/>
            </a:bodyPr>
            <a:lstStyle/>
            <a:p>
              <a:pPr lvl="0" algn="ctr" defTabSz="711200">
                <a:lnSpc>
                  <a:spcPct val="90000"/>
                </a:lnSpc>
                <a:spcBef>
                  <a:spcPct val="0"/>
                </a:spcBef>
                <a:spcAft>
                  <a:spcPct val="35000"/>
                </a:spcAft>
              </a:pPr>
              <a:r>
                <a:rPr lang="en-US" dirty="0" smtClean="0">
                  <a:solidFill>
                    <a:schemeClr val="accent1">
                      <a:lumMod val="50000"/>
                    </a:schemeClr>
                  </a:solidFill>
                </a:rPr>
                <a:t>Clearly </a:t>
              </a:r>
              <a:r>
                <a:rPr lang="tr-TR" dirty="0" smtClean="0">
                  <a:solidFill>
                    <a:schemeClr val="accent1">
                      <a:lumMod val="50000"/>
                    </a:schemeClr>
                  </a:solidFill>
                </a:rPr>
                <a:t>Identify </a:t>
              </a:r>
              <a:r>
                <a:rPr lang="en-US" dirty="0" smtClean="0">
                  <a:solidFill>
                    <a:schemeClr val="accent1">
                      <a:lumMod val="50000"/>
                    </a:schemeClr>
                  </a:solidFill>
                </a:rPr>
                <a:t>B</a:t>
              </a:r>
              <a:r>
                <a:rPr lang="tr-TR" dirty="0" smtClean="0">
                  <a:solidFill>
                    <a:schemeClr val="accent1">
                      <a:lumMod val="50000"/>
                    </a:schemeClr>
                  </a:solidFill>
                </a:rPr>
                <a:t>eneficiaries</a:t>
              </a:r>
              <a:r>
                <a:rPr lang="en-US" dirty="0" smtClean="0">
                  <a:solidFill>
                    <a:schemeClr val="accent1">
                      <a:lumMod val="50000"/>
                    </a:schemeClr>
                  </a:solidFill>
                </a:rPr>
                <a:t> and Targets</a:t>
              </a:r>
              <a:endParaRPr lang="tr-TR" kern="1200" dirty="0">
                <a:solidFill>
                  <a:schemeClr val="accent1">
                    <a:lumMod val="50000"/>
                  </a:schemeClr>
                </a:solidFill>
                <a:cs typeface="Simplified Arabic" pitchFamily="2" charset="-78"/>
              </a:endParaRPr>
            </a:p>
          </p:txBody>
        </p:sp>
      </p:grpSp>
    </p:spTree>
    <p:extLst>
      <p:ext uri="{BB962C8B-B14F-4D97-AF65-F5344CB8AC3E}">
        <p14:creationId xmlns:p14="http://schemas.microsoft.com/office/powerpoint/2010/main" val="2140086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51EA62B3-EAEC-47B2-9D3A-018BCA927A38}"/>
              </a:ext>
            </a:extLst>
          </p:cNvPr>
          <p:cNvSpPr>
            <a:spLocks noGrp="1"/>
          </p:cNvSpPr>
          <p:nvPr>
            <p:ph type="body" sz="quarter" idx="10"/>
          </p:nvPr>
        </p:nvSpPr>
        <p:spPr>
          <a:xfrm>
            <a:off x="627063" y="1828800"/>
            <a:ext cx="8039265" cy="4403677"/>
          </a:xfrm>
        </p:spPr>
        <p:txBody>
          <a:bodyPr/>
          <a:lstStyle/>
          <a:p>
            <a:pPr marL="0" lvl="1" indent="0" algn="just" defTabSz="914400">
              <a:lnSpc>
                <a:spcPct val="100000"/>
              </a:lnSpc>
              <a:spcBef>
                <a:spcPts val="0"/>
              </a:spcBef>
              <a:buNone/>
            </a:pPr>
            <a:r>
              <a:rPr lang="en-US" sz="3200" b="1" dirty="0">
                <a:latin typeface="Arno Pro" panose="02020502040506020403" pitchFamily="18" charset="0"/>
                <a:cs typeface="+mn-cs"/>
              </a:rPr>
              <a:t>Aim: To analyze the labor market, to assess the needs of young people and employers, to bridge the needs of the labor market with the skills required by young people, and to ensure that young </a:t>
            </a:r>
            <a:r>
              <a:rPr lang="en-US" sz="3200" b="1" dirty="0" smtClean="0">
                <a:latin typeface="Arno Pro" panose="02020502040506020403" pitchFamily="18" charset="0"/>
                <a:cs typeface="+mn-cs"/>
              </a:rPr>
              <a:t>people are able to reach these </a:t>
            </a:r>
            <a:r>
              <a:rPr lang="en-US" sz="3200" b="1" dirty="0">
                <a:latin typeface="Arno Pro" panose="02020502040506020403" pitchFamily="18" charset="0"/>
                <a:cs typeface="+mn-cs"/>
              </a:rPr>
              <a:t>opportunities.</a:t>
            </a:r>
            <a:endParaRPr lang="tr-TR" sz="3600" b="1" dirty="0">
              <a:latin typeface="Arno Pro" panose="02020502040506020403" pitchFamily="18" charset="0"/>
              <a:cs typeface="+mn-cs"/>
            </a:endParaRPr>
          </a:p>
          <a:p>
            <a:pPr marL="6350" lvl="1" algn="just" defTabSz="914400">
              <a:lnSpc>
                <a:spcPct val="100000"/>
              </a:lnSpc>
              <a:spcBef>
                <a:spcPts val="0"/>
              </a:spcBef>
            </a:pPr>
            <a:endParaRPr lang="tr-TR" sz="2400" b="1" dirty="0">
              <a:solidFill>
                <a:srgbClr val="4F81BD">
                  <a:lumMod val="50000"/>
                </a:srgbClr>
              </a:solidFill>
              <a:latin typeface="Calibri"/>
              <a:cs typeface="Simplified Arabic" pitchFamily="2" charset="-78"/>
            </a:endParaRPr>
          </a:p>
          <a:p>
            <a:endParaRPr lang="tr-TR" dirty="0"/>
          </a:p>
        </p:txBody>
      </p:sp>
      <p:sp>
        <p:nvSpPr>
          <p:cNvPr id="3" name="Unvan 2">
            <a:extLst>
              <a:ext uri="{FF2B5EF4-FFF2-40B4-BE49-F238E27FC236}">
                <a16:creationId xmlns:a16="http://schemas.microsoft.com/office/drawing/2014/main" id="{B2675689-607E-407A-93E7-9C14A915F59F}"/>
              </a:ext>
            </a:extLst>
          </p:cNvPr>
          <p:cNvSpPr>
            <a:spLocks noGrp="1"/>
          </p:cNvSpPr>
          <p:nvPr>
            <p:ph type="title"/>
          </p:nvPr>
        </p:nvSpPr>
        <p:spPr/>
        <p:txBody>
          <a:bodyPr/>
          <a:lstStyle/>
          <a:p>
            <a:r>
              <a:rPr lang="en-US" dirty="0" smtClean="0">
                <a:solidFill>
                  <a:srgbClr val="2A5C58"/>
                </a:solidFill>
              </a:rPr>
              <a:t>Dual Client Assessment</a:t>
            </a:r>
            <a:endParaRPr lang="tr-TR" dirty="0">
              <a:solidFill>
                <a:srgbClr val="2A5C58"/>
              </a:solidFill>
            </a:endParaRPr>
          </a:p>
        </p:txBody>
      </p:sp>
    </p:spTree>
    <p:extLst>
      <p:ext uri="{BB962C8B-B14F-4D97-AF65-F5344CB8AC3E}">
        <p14:creationId xmlns:p14="http://schemas.microsoft.com/office/powerpoint/2010/main" val="17881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0" indent="-285750" algn="l">
              <a:buFont typeface="Arial" panose="020B0604020202020204" pitchFamily="34" charset="0"/>
              <a:buChar char="•"/>
            </a:pPr>
            <a:endParaRPr lang="en-GB" sz="1800" b="1" dirty="0" smtClean="0"/>
          </a:p>
          <a:p>
            <a:pPr marL="285750" lvl="0" indent="-285750" algn="l">
              <a:buClr>
                <a:srgbClr val="428F89"/>
              </a:buClr>
              <a:buFont typeface="Arial" panose="020B0604020202020204" pitchFamily="34" charset="0"/>
              <a:buChar char="•"/>
            </a:pPr>
            <a:r>
              <a:rPr lang="en-GB" sz="1800" b="1" dirty="0" smtClean="0"/>
              <a:t>Do </a:t>
            </a:r>
            <a:r>
              <a:rPr lang="en-GB" sz="1800" b="1" dirty="0"/>
              <a:t>the results meet your expectations? Why?</a:t>
            </a:r>
            <a:endParaRPr lang="en-US" sz="1800" b="1" dirty="0"/>
          </a:p>
          <a:p>
            <a:pPr marL="285750" lvl="0" indent="-285750" algn="l">
              <a:buClr>
                <a:srgbClr val="428F89"/>
              </a:buClr>
              <a:buFont typeface="Arial" panose="020B0604020202020204" pitchFamily="34" charset="0"/>
              <a:buChar char="•"/>
            </a:pPr>
            <a:r>
              <a:rPr lang="en-GB" sz="1800" b="1" dirty="0"/>
              <a:t>Were there any unexpected results? Why?</a:t>
            </a:r>
            <a:endParaRPr lang="en-US" sz="1800" b="1" dirty="0"/>
          </a:p>
          <a:p>
            <a:pPr marL="285750" lvl="0" indent="-285750" algn="l">
              <a:buClr>
                <a:srgbClr val="428F89"/>
              </a:buClr>
              <a:buFont typeface="Arial" panose="020B0604020202020204" pitchFamily="34" charset="0"/>
              <a:buChar char="•"/>
            </a:pPr>
            <a:r>
              <a:rPr lang="en-GB" sz="1800" b="1" dirty="0"/>
              <a:t>Which results do you find most interesting?</a:t>
            </a:r>
            <a:endParaRPr lang="en-US" sz="1800" b="1" dirty="0"/>
          </a:p>
          <a:p>
            <a:pPr marL="285750" lvl="0" indent="-285750" algn="l">
              <a:buClr>
                <a:srgbClr val="428F89"/>
              </a:buClr>
              <a:buFont typeface="Arial" panose="020B0604020202020204" pitchFamily="34" charset="0"/>
              <a:buChar char="•"/>
            </a:pPr>
            <a:r>
              <a:rPr lang="en-GB" sz="1800" b="1" dirty="0"/>
              <a:t>What challenges do you think you and your project will face?</a:t>
            </a:r>
            <a:endParaRPr lang="en-US" sz="1800" b="1" dirty="0"/>
          </a:p>
          <a:p>
            <a:pPr marL="285750" lvl="0" indent="-285750" algn="l">
              <a:buClr>
                <a:srgbClr val="428F89"/>
              </a:buClr>
              <a:buFont typeface="Arial" panose="020B0604020202020204" pitchFamily="34" charset="0"/>
              <a:buChar char="•"/>
            </a:pPr>
            <a:r>
              <a:rPr lang="en-GB" sz="1800" b="1" dirty="0"/>
              <a:t>How would having this </a:t>
            </a:r>
            <a:r>
              <a:rPr lang="en-GB" sz="1800" b="1" dirty="0" err="1"/>
              <a:t>LMA</a:t>
            </a:r>
            <a:r>
              <a:rPr lang="en-GB" sz="1800" b="1" dirty="0"/>
              <a:t> help you to design your project?</a:t>
            </a:r>
            <a:endParaRPr lang="en-US" sz="1800" b="1" dirty="0"/>
          </a:p>
          <a:p>
            <a:pPr marL="285750" lvl="0" indent="-285750" algn="l">
              <a:buClr>
                <a:srgbClr val="428F89"/>
              </a:buClr>
              <a:buFont typeface="Arial" panose="020B0604020202020204" pitchFamily="34" charset="0"/>
              <a:buChar char="•"/>
            </a:pPr>
            <a:r>
              <a:rPr lang="en-GB" sz="1800" b="1" dirty="0"/>
              <a:t>What key pieces of information will you use to inform your project design? How?</a:t>
            </a:r>
            <a:endParaRPr lang="en-US" sz="1800" b="1" dirty="0"/>
          </a:p>
          <a:p>
            <a:pPr marL="285750" indent="-285750" algn="l">
              <a:buFont typeface="Arial" panose="020B0604020202020204" pitchFamily="34" charset="0"/>
              <a:buChar char="•"/>
            </a:pPr>
            <a:endParaRPr lang="en-US" sz="1800" b="1" dirty="0"/>
          </a:p>
        </p:txBody>
      </p:sp>
      <p:sp>
        <p:nvSpPr>
          <p:cNvPr id="3" name="Title 2"/>
          <p:cNvSpPr>
            <a:spLocks noGrp="1"/>
          </p:cNvSpPr>
          <p:nvPr>
            <p:ph type="title"/>
          </p:nvPr>
        </p:nvSpPr>
        <p:spPr/>
        <p:txBody>
          <a:bodyPr/>
          <a:lstStyle/>
          <a:p>
            <a:r>
              <a:rPr lang="en-US" dirty="0" smtClean="0">
                <a:solidFill>
                  <a:srgbClr val="2A5C58"/>
                </a:solidFill>
              </a:rPr>
              <a:t>Executive Summary Questions</a:t>
            </a:r>
            <a:endParaRPr lang="en-US" dirty="0">
              <a:solidFill>
                <a:srgbClr val="2A5C58"/>
              </a:solidFill>
            </a:endParaRPr>
          </a:p>
        </p:txBody>
      </p:sp>
    </p:spTree>
    <p:extLst>
      <p:ext uri="{BB962C8B-B14F-4D97-AF65-F5344CB8AC3E}">
        <p14:creationId xmlns:p14="http://schemas.microsoft.com/office/powerpoint/2010/main" val="55510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Which causes are the most responsible for the problem?</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Which cause, if reduced or eliminated, will contribute to reducing the overall problem to the highest degree?</a:t>
            </a:r>
            <a:endParaRPr lang="en-US" sz="2400" dirty="0">
              <a:latin typeface="Arno Pro" panose="02020502040506020403" pitchFamily="18" charset="0"/>
            </a:endParaRPr>
          </a:p>
          <a:p>
            <a:pPr marL="285750" lvl="0" indent="-285750" algn="l">
              <a:buClr>
                <a:srgbClr val="428F89"/>
              </a:buClr>
              <a:buFont typeface="Arial" panose="020B0604020202020204" pitchFamily="34" charset="0"/>
              <a:buChar char="•"/>
            </a:pPr>
            <a:r>
              <a:rPr lang="en-GB" sz="2400" dirty="0">
                <a:latin typeface="Arno Pro" panose="02020502040506020403" pitchFamily="18" charset="0"/>
              </a:rPr>
              <a:t>Which causes does the organization have the capacity to address based on results of an organizational assessment such as analysis of strengths, weaknesses, opportunities and threats (SWOT)?</a:t>
            </a:r>
            <a:endParaRPr lang="en-US" sz="2400" dirty="0">
              <a:latin typeface="Arno Pro" panose="02020502040506020403" pitchFamily="18" charset="0"/>
            </a:endParaRPr>
          </a:p>
          <a:p>
            <a:pPr marL="285750" indent="-285750" algn="l">
              <a:buClr>
                <a:srgbClr val="428F89"/>
              </a:buClr>
              <a:buFont typeface="Arial" panose="020B0604020202020204" pitchFamily="34" charset="0"/>
              <a:buChar char="•"/>
            </a:pPr>
            <a:r>
              <a:rPr lang="en-GB" sz="2400" dirty="0">
                <a:latin typeface="Arno Pro" panose="02020502040506020403" pitchFamily="18" charset="0"/>
              </a:rPr>
              <a:t>Which causes have not been addressed by any other organization or have been addressed to a limited degree?</a:t>
            </a:r>
            <a:endParaRPr lang="en-US" sz="2400" dirty="0">
              <a:latin typeface="Arno Pro" panose="02020502040506020403" pitchFamily="18" charset="0"/>
            </a:endParaRPr>
          </a:p>
        </p:txBody>
      </p:sp>
      <p:sp>
        <p:nvSpPr>
          <p:cNvPr id="3" name="Title 2"/>
          <p:cNvSpPr>
            <a:spLocks noGrp="1"/>
          </p:cNvSpPr>
          <p:nvPr>
            <p:ph type="title"/>
          </p:nvPr>
        </p:nvSpPr>
        <p:spPr/>
        <p:txBody>
          <a:bodyPr/>
          <a:lstStyle/>
          <a:p>
            <a:r>
              <a:rPr lang="en-US" dirty="0" smtClean="0">
                <a:solidFill>
                  <a:srgbClr val="2A5C58"/>
                </a:solidFill>
              </a:rPr>
              <a:t>Problem Statement</a:t>
            </a:r>
            <a:endParaRPr lang="en-US" dirty="0">
              <a:solidFill>
                <a:srgbClr val="2A5C58"/>
              </a:solidFill>
            </a:endParaRPr>
          </a:p>
        </p:txBody>
      </p:sp>
    </p:spTree>
    <p:extLst>
      <p:ext uri="{BB962C8B-B14F-4D97-AF65-F5344CB8AC3E}">
        <p14:creationId xmlns:p14="http://schemas.microsoft.com/office/powerpoint/2010/main" val="208862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AF20B6F3-FADF-49C9-A5F5-4F21D674896E}"/>
              </a:ext>
            </a:extLst>
          </p:cNvPr>
          <p:cNvSpPr>
            <a:spLocks noGrp="1"/>
          </p:cNvSpPr>
          <p:nvPr>
            <p:ph type="title"/>
          </p:nvPr>
        </p:nvSpPr>
        <p:spPr/>
        <p:txBody>
          <a:bodyPr/>
          <a:lstStyle/>
          <a:p>
            <a:r>
              <a:rPr lang="en-US" dirty="0" smtClean="0">
                <a:solidFill>
                  <a:srgbClr val="2A5C58"/>
                </a:solidFill>
              </a:rPr>
              <a:t>SMART Objectives</a:t>
            </a:r>
            <a:endParaRPr lang="tr-TR" dirty="0">
              <a:solidFill>
                <a:srgbClr val="2A5C58"/>
              </a:solidFill>
            </a:endParaRPr>
          </a:p>
        </p:txBody>
      </p:sp>
      <p:graphicFrame>
        <p:nvGraphicFramePr>
          <p:cNvPr id="4" name="Content Placeholder 8">
            <a:extLst>
              <a:ext uri="{FF2B5EF4-FFF2-40B4-BE49-F238E27FC236}">
                <a16:creationId xmlns:a16="http://schemas.microsoft.com/office/drawing/2014/main" id="{E7E0FAF0-CFF4-4DD0-A621-1D03DC164347}"/>
              </a:ext>
            </a:extLst>
          </p:cNvPr>
          <p:cNvGraphicFramePr>
            <a:graphicFrameLocks/>
          </p:cNvGraphicFramePr>
          <p:nvPr>
            <p:extLst>
              <p:ext uri="{D42A27DB-BD31-4B8C-83A1-F6EECF244321}">
                <p14:modId xmlns:p14="http://schemas.microsoft.com/office/powerpoint/2010/main" val="4103956137"/>
              </p:ext>
            </p:extLst>
          </p:nvPr>
        </p:nvGraphicFramePr>
        <p:xfrm>
          <a:off x="3236995" y="1524000"/>
          <a:ext cx="2819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15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83140"/>
            <a:ext cx="8361529" cy="4403677"/>
          </a:xfrm>
        </p:spPr>
        <p:txBody>
          <a:bodyPr/>
          <a:lstStyle/>
          <a:p>
            <a:pPr lvl="1" algn="l">
              <a:buClr>
                <a:srgbClr val="428F89"/>
              </a:buClr>
            </a:pPr>
            <a:r>
              <a:rPr lang="en-GB" sz="2000" b="1" dirty="0">
                <a:latin typeface="Arno Pro" panose="02020502040506020403" pitchFamily="18" charset="0"/>
              </a:rPr>
              <a:t>SPECIFIC</a:t>
            </a:r>
            <a:r>
              <a:rPr lang="en-GB" sz="2000" dirty="0">
                <a:latin typeface="Arno Pro" panose="02020502040506020403" pitchFamily="18" charset="0"/>
              </a:rPr>
              <a:t>: What exactly is the project going to do, where, with or for whom?</a:t>
            </a:r>
            <a:endParaRPr lang="en-US" sz="2000" dirty="0">
              <a:latin typeface="Arno Pro" panose="02020502040506020403" pitchFamily="18" charset="0"/>
            </a:endParaRPr>
          </a:p>
          <a:p>
            <a:pPr lvl="1" algn="l">
              <a:buClr>
                <a:srgbClr val="428F89"/>
              </a:buClr>
            </a:pPr>
            <a:r>
              <a:rPr lang="en-GB" sz="2000" b="1" dirty="0">
                <a:latin typeface="Arno Pro" panose="02020502040506020403" pitchFamily="18" charset="0"/>
              </a:rPr>
              <a:t>MEASURABLE</a:t>
            </a:r>
            <a:r>
              <a:rPr lang="en-GB" sz="2000" dirty="0">
                <a:latin typeface="Arno Pro" panose="02020502040506020403" pitchFamily="18" charset="0"/>
              </a:rPr>
              <a:t>: Are the stated results measurable? Does the organization have the capacity to measure them?</a:t>
            </a:r>
            <a:endParaRPr lang="en-US" sz="2000" dirty="0">
              <a:latin typeface="Arno Pro" panose="02020502040506020403" pitchFamily="18" charset="0"/>
            </a:endParaRPr>
          </a:p>
          <a:p>
            <a:pPr lvl="1" algn="l">
              <a:buClr>
                <a:srgbClr val="428F89"/>
              </a:buClr>
            </a:pPr>
            <a:r>
              <a:rPr lang="en-GB" sz="2000" dirty="0">
                <a:latin typeface="Arno Pro" panose="02020502040506020403" pitchFamily="18" charset="0"/>
              </a:rPr>
              <a:t> </a:t>
            </a:r>
            <a:r>
              <a:rPr lang="en-GB" sz="2000" b="1" dirty="0">
                <a:latin typeface="Arno Pro" panose="02020502040506020403" pitchFamily="18" charset="0"/>
              </a:rPr>
              <a:t>ACHIEVABLE:</a:t>
            </a:r>
            <a:r>
              <a:rPr lang="en-GB" sz="2000" dirty="0">
                <a:latin typeface="Arno Pro" panose="02020502040506020403" pitchFamily="18" charset="0"/>
              </a:rPr>
              <a:t> Can we get it done in the timeframe? In this political climate? With this amount of money and resources?</a:t>
            </a:r>
            <a:endParaRPr lang="en-US" sz="2000" dirty="0">
              <a:latin typeface="Arno Pro" panose="02020502040506020403" pitchFamily="18" charset="0"/>
            </a:endParaRPr>
          </a:p>
          <a:p>
            <a:pPr lvl="1" algn="l">
              <a:buClr>
                <a:srgbClr val="428F89"/>
              </a:buClr>
            </a:pPr>
            <a:r>
              <a:rPr lang="en-GB" sz="2000" b="1" dirty="0">
                <a:latin typeface="Arno Pro" panose="02020502040506020403" pitchFamily="18" charset="0"/>
              </a:rPr>
              <a:t>RELEVANT</a:t>
            </a:r>
            <a:r>
              <a:rPr lang="en-GB" sz="2000" dirty="0">
                <a:latin typeface="Arno Pro" panose="02020502040506020403" pitchFamily="18" charset="0"/>
              </a:rPr>
              <a:t>: Is the objective/outcome important to achieving the desired result? Is it in line with the organizational strategy?</a:t>
            </a:r>
            <a:endParaRPr lang="en-US" sz="2000" dirty="0">
              <a:latin typeface="Arno Pro" panose="02020502040506020403" pitchFamily="18" charset="0"/>
            </a:endParaRPr>
          </a:p>
          <a:p>
            <a:pPr lvl="1" algn="l">
              <a:buClr>
                <a:srgbClr val="428F89"/>
              </a:buClr>
            </a:pPr>
            <a:r>
              <a:rPr lang="en-GB" sz="2000" b="1" dirty="0">
                <a:latin typeface="Arno Pro" panose="02020502040506020403" pitchFamily="18" charset="0"/>
              </a:rPr>
              <a:t>TIME-BOUND: </a:t>
            </a:r>
            <a:r>
              <a:rPr lang="en-GB" sz="2000" dirty="0">
                <a:latin typeface="Arno Pro" panose="02020502040506020403" pitchFamily="18" charset="0"/>
              </a:rPr>
              <a:t>When will this objective/outcome be accomplished?</a:t>
            </a:r>
            <a:endParaRPr lang="en-US" sz="2000" dirty="0">
              <a:latin typeface="Arno Pro" panose="02020502040506020403" pitchFamily="18" charset="0"/>
            </a:endParaRPr>
          </a:p>
          <a:p>
            <a:pPr algn="l"/>
            <a:endParaRPr lang="en-US" sz="2400" dirty="0">
              <a:latin typeface="Arno Pro" panose="02020502040506020403" pitchFamily="18" charset="0"/>
            </a:endParaRPr>
          </a:p>
        </p:txBody>
      </p:sp>
      <p:sp>
        <p:nvSpPr>
          <p:cNvPr id="3" name="Title 2"/>
          <p:cNvSpPr>
            <a:spLocks noGrp="1"/>
          </p:cNvSpPr>
          <p:nvPr>
            <p:ph type="title"/>
          </p:nvPr>
        </p:nvSpPr>
        <p:spPr/>
        <p:txBody>
          <a:bodyPr/>
          <a:lstStyle/>
          <a:p>
            <a:r>
              <a:rPr lang="en-US" dirty="0" smtClean="0">
                <a:solidFill>
                  <a:srgbClr val="2A5C58"/>
                </a:solidFill>
              </a:rPr>
              <a:t>What are SMART Objectives?</a:t>
            </a:r>
            <a:endParaRPr lang="en-US" dirty="0">
              <a:solidFill>
                <a:srgbClr val="2A5C58"/>
              </a:solidFill>
            </a:endParaRPr>
          </a:p>
        </p:txBody>
      </p:sp>
    </p:spTree>
    <p:extLst>
      <p:ext uri="{BB962C8B-B14F-4D97-AF65-F5344CB8AC3E}">
        <p14:creationId xmlns:p14="http://schemas.microsoft.com/office/powerpoint/2010/main" val="2212861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7685</TotalTime>
  <Words>1580</Words>
  <Application>Microsoft Office PowerPoint</Application>
  <PresentationFormat>On-screen Show (4:3)</PresentationFormat>
  <Paragraphs>171</Paragraphs>
  <Slides>28</Slides>
  <Notes>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28</vt:i4>
      </vt:variant>
    </vt:vector>
  </HeadingPairs>
  <TitlesOfParts>
    <vt:vector size="44" baseType="lpstr">
      <vt:lpstr>Arial</vt:lpstr>
      <vt:lpstr>Arno Pro</vt:lpstr>
      <vt:lpstr>Calibri</vt:lpstr>
      <vt:lpstr>Century Schoolbook</vt:lpstr>
      <vt:lpstr>Estrangelo Edessa</vt:lpstr>
      <vt:lpstr>Georgia</vt:lpstr>
      <vt:lpstr>Gill Sans</vt:lpstr>
      <vt:lpstr>Open Sans</vt:lpstr>
      <vt:lpstr>Open Sans Light</vt:lpstr>
      <vt:lpstr>Simplified Arabic</vt:lpstr>
      <vt:lpstr>Tw Cen MT</vt:lpstr>
      <vt:lpstr>Tw Cen MT Condensed</vt:lpstr>
      <vt:lpstr>Verdana</vt:lpstr>
      <vt:lpstr>Wingdings 3</vt:lpstr>
      <vt:lpstr>Integral</vt:lpstr>
      <vt:lpstr>1_Integral</vt:lpstr>
      <vt:lpstr>Workshop Day#1</vt:lpstr>
      <vt:lpstr>Project Design Cycle</vt:lpstr>
      <vt:lpstr>Program Sustainability</vt:lpstr>
      <vt:lpstr>Project Success Factors</vt:lpstr>
      <vt:lpstr>Dual Client Assessment</vt:lpstr>
      <vt:lpstr>Executive Summary Questions</vt:lpstr>
      <vt:lpstr>Problem Statement</vt:lpstr>
      <vt:lpstr>SMART Objectives</vt:lpstr>
      <vt:lpstr>What are SMART Objectives?</vt:lpstr>
      <vt:lpstr>WHAT IS MEL?</vt:lpstr>
      <vt:lpstr>Example Indicators</vt:lpstr>
      <vt:lpstr>Workshop Day#2</vt:lpstr>
      <vt:lpstr>Win-Win Interpretation</vt:lpstr>
      <vt:lpstr>Partnership Continuum</vt:lpstr>
      <vt:lpstr>Four Basic Elements for Successful Partnerships</vt:lpstr>
      <vt:lpstr>Defining Strategic Partnerships</vt:lpstr>
      <vt:lpstr>Benefits of the Partnership with the Public Sector</vt:lpstr>
      <vt:lpstr>Benefits of the Partnership with the Private Sector</vt:lpstr>
      <vt:lpstr>Possible Disadvantages of Some Partnerships</vt:lpstr>
      <vt:lpstr>Who should be contacted from the private sector?</vt:lpstr>
      <vt:lpstr>Tips for Communicating with the Private Sector</vt:lpstr>
      <vt:lpstr>Workshop Day#3</vt:lpstr>
      <vt:lpstr>What are Life Skills?</vt:lpstr>
      <vt:lpstr>UNICEF 12 Core Life Skills</vt:lpstr>
      <vt:lpstr>Types of Skills for Holistic Employability Programming</vt:lpstr>
      <vt:lpstr>Career Guidance Categories</vt:lpstr>
      <vt:lpstr>Aptitudes Test Discussion</vt:lpstr>
      <vt:lpstr>Placement Services = Win/Win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شباب سعودي@عمل</dc:title>
  <dc:creator>Jalil Hazboun</dc:creator>
  <cp:lastModifiedBy>Nina Minadakis</cp:lastModifiedBy>
  <cp:revision>329</cp:revision>
  <dcterms:created xsi:type="dcterms:W3CDTF">2012-12-06T12:03:19Z</dcterms:created>
  <dcterms:modified xsi:type="dcterms:W3CDTF">2018-08-28T17:17:59Z</dcterms:modified>
</cp:coreProperties>
</file>